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328"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329" r:id="rId34"/>
    <p:sldId id="330" r:id="rId35"/>
    <p:sldId id="288" r:id="rId36"/>
    <p:sldId id="289" r:id="rId37"/>
    <p:sldId id="290" r:id="rId38"/>
    <p:sldId id="291" r:id="rId39"/>
    <p:sldId id="292" r:id="rId40"/>
    <p:sldId id="332" r:id="rId41"/>
    <p:sldId id="267" r:id="rId42"/>
    <p:sldId id="333" r:id="rId43"/>
    <p:sldId id="334" r:id="rId44"/>
    <p:sldId id="335" r:id="rId45"/>
    <p:sldId id="336"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B6E3EE-D687-4EBA-A19A-858912E31DF5}">
  <a:tblStyle styleId="{C7B6E3EE-D687-4EBA-A19A-858912E31DF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400"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e8ad27019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1e8ad27019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e8ad2701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1e8ad270198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e8ad27019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1e8ad270198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f01b4a7f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f01b4a7f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e8ad270198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e8ad270198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e8ad270198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e8ad270198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e8ad27019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1e8ad270198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e8ad27019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1e8ad27019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e8ad27019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e8ad270198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e8ad27019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1e8ad27019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e8ad27019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e8ad27019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8ad27019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g1e8ad270198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8ad27019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1e8ad270198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8ad27019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1e8ad270198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e8ad27019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1e8ad27019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e8ad27019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1e8ad27019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e8ad27019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1e8ad270198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8ad27019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1e8ad27019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e8ad27019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1e8ad270198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e8ad27019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1e8ad27019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e8ad27019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e8ad27019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e8ad27019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1e8ad27019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e8ad27019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e8ad27019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8ad270198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1e8ad270198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e8ad27019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1e8ad270198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8ad270198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1e8ad270198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e8ad27019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1e8ad27019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e8ad270198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1e8ad270198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e8ad270198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1e8ad270198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e8ad270198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1e8ad270198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e8ad270198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1e8ad270198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e8ad27019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1e8ad27019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e8ad270198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e8ad270198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f884ecf9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f884ecf9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e8ad27019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g1e8ad270198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e8ad270198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e8ad270198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e8ad270198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g1e8ad270198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e8ad270198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g1e8ad270198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e8ad270198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e8ad270198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e8ad270198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1e8ad270198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e8ad270198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1e8ad270198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8ad270198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1e8ad270198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e8ad270198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g1e8ad270198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e8ad270198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g1e8ad270198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8ad27019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1e8ad270198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8ad270198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1e8ad270198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e8ad27019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g1e8ad27019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e8ad270198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1e8ad270198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e8ad270198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g1e8ad270198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8ad270198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1e8ad270198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e8ad270198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g1e8ad270198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e8ad270198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1e8ad270198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e8ad270198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g1e8ad270198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e8ad27019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g1e8ad27019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e8ad270198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g1e8ad270198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e8ad270198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e8ad27019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e8ad270198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1e8ad270198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e8ad270198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1e8ad270198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e8ad270198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g1e8ad270198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e8ad270198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g1e8ad270198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e8ad270198_0_4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72</a:t>
            </a:fld>
            <a:endParaRPr/>
          </a:p>
        </p:txBody>
      </p:sp>
      <p:sp>
        <p:nvSpPr>
          <p:cNvPr id="529" name="Google Shape;529;g1e8ad270198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0" name="Google Shape;530;g1e8ad270198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e8ad27019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1e8ad270198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e8ad27019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e8ad27019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8ad27019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1e8ad27019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8ad27019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1e8ad270198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200"/>
              </a:spcBef>
              <a:spcAft>
                <a:spcPts val="0"/>
              </a:spcAft>
              <a:buClr>
                <a:schemeClr val="dk1"/>
              </a:buClr>
              <a:buSzPts val="1800"/>
              <a:buChar char="○"/>
              <a:defRPr/>
            </a:lvl2pPr>
            <a:lvl3pPr marL="1371600" lvl="2" indent="-342900" algn="l" rtl="0">
              <a:spcBef>
                <a:spcPts val="1200"/>
              </a:spcBef>
              <a:spcAft>
                <a:spcPts val="0"/>
              </a:spcAft>
              <a:buClr>
                <a:schemeClr val="dk1"/>
              </a:buClr>
              <a:buSzPts val="1800"/>
              <a:buChar char="■"/>
              <a:defRPr/>
            </a:lvl3pPr>
            <a:lvl4pPr marL="1828800" lvl="3" indent="-342900" algn="l" rtl="0">
              <a:spcBef>
                <a:spcPts val="1200"/>
              </a:spcBef>
              <a:spcAft>
                <a:spcPts val="0"/>
              </a:spcAft>
              <a:buClr>
                <a:schemeClr val="dk1"/>
              </a:buClr>
              <a:buSzPts val="1800"/>
              <a:buChar char="●"/>
              <a:defRPr/>
            </a:lvl4pPr>
            <a:lvl5pPr marL="2286000" lvl="4" indent="-342900" algn="l" rtl="0">
              <a:spcBef>
                <a:spcPts val="1200"/>
              </a:spcBef>
              <a:spcAft>
                <a:spcPts val="0"/>
              </a:spcAft>
              <a:buClr>
                <a:schemeClr val="dk1"/>
              </a:buClr>
              <a:buSzPts val="1800"/>
              <a:buChar char="○"/>
              <a:defRPr/>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4"/>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1200"/>
              </a:spcBef>
              <a:spcAft>
                <a:spcPts val="0"/>
              </a:spcAft>
              <a:buClr>
                <a:schemeClr val="dk1"/>
              </a:buClr>
              <a:buSzPts val="2400"/>
              <a:buChar char="○"/>
              <a:defRPr sz="2400"/>
            </a:lvl2pPr>
            <a:lvl3pPr marL="1371600" lvl="2" indent="-355600" algn="l" rtl="0">
              <a:spcBef>
                <a:spcPts val="1200"/>
              </a:spcBef>
              <a:spcAft>
                <a:spcPts val="0"/>
              </a:spcAft>
              <a:buClr>
                <a:schemeClr val="dk1"/>
              </a:buClr>
              <a:buSzPts val="2000"/>
              <a:buChar char="■"/>
              <a:defRPr sz="2000"/>
            </a:lvl3pPr>
            <a:lvl4pPr marL="1828800" lvl="3" indent="-342900" algn="l" rtl="0">
              <a:spcBef>
                <a:spcPts val="1200"/>
              </a:spcBef>
              <a:spcAft>
                <a:spcPts val="0"/>
              </a:spcAft>
              <a:buClr>
                <a:schemeClr val="dk1"/>
              </a:buClr>
              <a:buSzPts val="1800"/>
              <a:buChar char="●"/>
              <a:defRPr sz="1800"/>
            </a:lvl4pPr>
            <a:lvl5pPr marL="2286000" lvl="4" indent="-342900" algn="l" rtl="0">
              <a:spcBef>
                <a:spcPts val="1200"/>
              </a:spcBef>
              <a:spcAft>
                <a:spcPts val="0"/>
              </a:spcAft>
              <a:buClr>
                <a:schemeClr val="dk1"/>
              </a:buClr>
              <a:buSzPts val="1800"/>
              <a:buChar char="○"/>
              <a:defRPr sz="1800"/>
            </a:lvl5pPr>
            <a:lvl6pPr marL="2743200" lvl="5" indent="-342900" algn="l" rtl="0">
              <a:spcBef>
                <a:spcPts val="1200"/>
              </a:spcBef>
              <a:spcAft>
                <a:spcPts val="0"/>
              </a:spcAft>
              <a:buClr>
                <a:schemeClr val="dk1"/>
              </a:buClr>
              <a:buSzPts val="1800"/>
              <a:buChar char="■"/>
              <a:defRPr sz="1800"/>
            </a:lvl6pPr>
            <a:lvl7pPr marL="3200400" lvl="6" indent="-342900" algn="l" rtl="0">
              <a:spcBef>
                <a:spcPts val="1200"/>
              </a:spcBef>
              <a:spcAft>
                <a:spcPts val="0"/>
              </a:spcAft>
              <a:buClr>
                <a:schemeClr val="dk1"/>
              </a:buClr>
              <a:buSzPts val="1800"/>
              <a:buChar char="●"/>
              <a:defRPr sz="1800"/>
            </a:lvl7pPr>
            <a:lvl8pPr marL="3657600" lvl="7" indent="-342900" algn="l" rtl="0">
              <a:spcBef>
                <a:spcPts val="1200"/>
              </a:spcBef>
              <a:spcAft>
                <a:spcPts val="0"/>
              </a:spcAft>
              <a:buClr>
                <a:schemeClr val="dk1"/>
              </a:buClr>
              <a:buSzPts val="1800"/>
              <a:buChar char="○"/>
              <a:defRPr sz="1800"/>
            </a:lvl8pPr>
            <a:lvl9pPr marL="4114800" lvl="8" indent="-342900" algn="l" rtl="0">
              <a:spcBef>
                <a:spcPts val="1200"/>
              </a:spcBef>
              <a:spcAft>
                <a:spcPts val="1200"/>
              </a:spcAft>
              <a:buClr>
                <a:schemeClr val="dk1"/>
              </a:buClr>
              <a:buSzPts val="1800"/>
              <a:buChar char="■"/>
              <a:defRPr sz="1800"/>
            </a:lvl9pPr>
          </a:lstStyle>
          <a:p>
            <a:endParaRPr/>
          </a:p>
        </p:txBody>
      </p:sp>
      <p:sp>
        <p:nvSpPr>
          <p:cNvPr id="59" name="Google Shape;59;p14"/>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1200"/>
              </a:spcBef>
              <a:spcAft>
                <a:spcPts val="0"/>
              </a:spcAft>
              <a:buClr>
                <a:schemeClr val="dk1"/>
              </a:buClr>
              <a:buSzPts val="2400"/>
              <a:buChar char="○"/>
              <a:defRPr sz="2400"/>
            </a:lvl2pPr>
            <a:lvl3pPr marL="1371600" lvl="2" indent="-355600" algn="l" rtl="0">
              <a:spcBef>
                <a:spcPts val="1200"/>
              </a:spcBef>
              <a:spcAft>
                <a:spcPts val="0"/>
              </a:spcAft>
              <a:buClr>
                <a:schemeClr val="dk1"/>
              </a:buClr>
              <a:buSzPts val="2000"/>
              <a:buChar char="■"/>
              <a:defRPr sz="2000"/>
            </a:lvl3pPr>
            <a:lvl4pPr marL="1828800" lvl="3" indent="-342900" algn="l" rtl="0">
              <a:spcBef>
                <a:spcPts val="1200"/>
              </a:spcBef>
              <a:spcAft>
                <a:spcPts val="0"/>
              </a:spcAft>
              <a:buClr>
                <a:schemeClr val="dk1"/>
              </a:buClr>
              <a:buSzPts val="1800"/>
              <a:buChar char="●"/>
              <a:defRPr sz="1800"/>
            </a:lvl4pPr>
            <a:lvl5pPr marL="2286000" lvl="4" indent="-342900" algn="l" rtl="0">
              <a:spcBef>
                <a:spcPts val="1200"/>
              </a:spcBef>
              <a:spcAft>
                <a:spcPts val="0"/>
              </a:spcAft>
              <a:buClr>
                <a:schemeClr val="dk1"/>
              </a:buClr>
              <a:buSzPts val="1800"/>
              <a:buChar char="○"/>
              <a:defRPr sz="1800"/>
            </a:lvl5pPr>
            <a:lvl6pPr marL="2743200" lvl="5" indent="-342900" algn="l" rtl="0">
              <a:spcBef>
                <a:spcPts val="1200"/>
              </a:spcBef>
              <a:spcAft>
                <a:spcPts val="0"/>
              </a:spcAft>
              <a:buClr>
                <a:schemeClr val="dk1"/>
              </a:buClr>
              <a:buSzPts val="1800"/>
              <a:buChar char="■"/>
              <a:defRPr sz="1800"/>
            </a:lvl6pPr>
            <a:lvl7pPr marL="3200400" lvl="6" indent="-342900" algn="l" rtl="0">
              <a:spcBef>
                <a:spcPts val="1200"/>
              </a:spcBef>
              <a:spcAft>
                <a:spcPts val="0"/>
              </a:spcAft>
              <a:buClr>
                <a:schemeClr val="dk1"/>
              </a:buClr>
              <a:buSzPts val="1800"/>
              <a:buChar char="●"/>
              <a:defRPr sz="1800"/>
            </a:lvl7pPr>
            <a:lvl8pPr marL="3657600" lvl="7" indent="-342900" algn="l" rtl="0">
              <a:spcBef>
                <a:spcPts val="1200"/>
              </a:spcBef>
              <a:spcAft>
                <a:spcPts val="0"/>
              </a:spcAft>
              <a:buClr>
                <a:schemeClr val="dk1"/>
              </a:buClr>
              <a:buSzPts val="1800"/>
              <a:buChar char="○"/>
              <a:defRPr sz="1800"/>
            </a:lvl8pPr>
            <a:lvl9pPr marL="4114800" lvl="8" indent="-342900" algn="l" rtl="0">
              <a:spcBef>
                <a:spcPts val="1200"/>
              </a:spcBef>
              <a:spcAft>
                <a:spcPts val="1200"/>
              </a:spcAft>
              <a:buClr>
                <a:schemeClr val="dk1"/>
              </a:buClr>
              <a:buSzPts val="1800"/>
              <a:buChar char="■"/>
              <a:defRPr sz="1800"/>
            </a:lvl9pPr>
          </a:lstStyle>
          <a:p>
            <a:endParaRPr/>
          </a:p>
        </p:txBody>
      </p:sp>
      <p:sp>
        <p:nvSpPr>
          <p:cNvPr id="60" name="Google Shape;60;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mailto:saif.nalband@thapar.edu"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311700" y="155075"/>
            <a:ext cx="8520600" cy="360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solidFill>
                  <a:srgbClr val="0000FF"/>
                </a:solidFill>
              </a:rPr>
              <a:t>Welcome To </a:t>
            </a:r>
            <a:endParaRPr>
              <a:solidFill>
                <a:srgbClr val="0000FF"/>
              </a:solidFill>
            </a:endParaRPr>
          </a:p>
          <a:p>
            <a:pPr marL="0" lvl="0" indent="0" algn="ctr" rtl="0">
              <a:lnSpc>
                <a:spcPct val="100000"/>
              </a:lnSpc>
              <a:spcBef>
                <a:spcPts val="0"/>
              </a:spcBef>
              <a:spcAft>
                <a:spcPts val="0"/>
              </a:spcAft>
              <a:buSzPts val="5200"/>
              <a:buNone/>
            </a:pPr>
            <a:r>
              <a:rPr lang="en">
                <a:solidFill>
                  <a:srgbClr val="0000FF"/>
                </a:solidFill>
              </a:rPr>
              <a:t>Object Oriented Programing using C++ </a:t>
            </a:r>
            <a:endParaRPr>
              <a:solidFill>
                <a:srgbClr val="0000FF"/>
              </a:solidFill>
            </a:endParaRPr>
          </a:p>
          <a:p>
            <a:pPr marL="0" lvl="0" indent="0" algn="ctr" rtl="0">
              <a:lnSpc>
                <a:spcPct val="100000"/>
              </a:lnSpc>
              <a:spcBef>
                <a:spcPts val="0"/>
              </a:spcBef>
              <a:spcAft>
                <a:spcPts val="0"/>
              </a:spcAft>
              <a:buSzPts val="5200"/>
              <a:buNone/>
            </a:pPr>
            <a:r>
              <a:rPr lang="en">
                <a:solidFill>
                  <a:srgbClr val="0000FF"/>
                </a:solidFill>
              </a:rPr>
              <a:t>Lec-1</a:t>
            </a:r>
            <a:endParaRPr>
              <a:solidFill>
                <a:srgbClr val="0000FF"/>
              </a:solidFill>
            </a:endParaRPr>
          </a:p>
        </p:txBody>
      </p:sp>
      <p:sp>
        <p:nvSpPr>
          <p:cNvPr id="68" name="Google Shape;68;p15"/>
          <p:cNvSpPr txBox="1">
            <a:spLocks noGrp="1"/>
          </p:cNvSpPr>
          <p:nvPr>
            <p:ph type="subTitle" idx="1"/>
          </p:nvPr>
        </p:nvSpPr>
        <p:spPr>
          <a:xfrm>
            <a:off x="247100" y="397137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Dr. Saif Nalband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0000FF"/>
                </a:solidFill>
              </a:rPr>
              <a:t>Resources to help</a:t>
            </a:r>
            <a:endParaRPr b="1">
              <a:solidFill>
                <a:srgbClr val="0000FF"/>
              </a:solidFill>
            </a:endParaRPr>
          </a:p>
        </p:txBody>
      </p:sp>
      <p:sp>
        <p:nvSpPr>
          <p:cNvPr id="122" name="Google Shape;122;p24"/>
          <p:cNvSpPr txBox="1">
            <a:spLocks noGrp="1"/>
          </p:cNvSpPr>
          <p:nvPr>
            <p:ph type="body" idx="1"/>
          </p:nvPr>
        </p:nvSpPr>
        <p:spPr>
          <a:xfrm>
            <a:off x="0" y="1152475"/>
            <a:ext cx="9144000" cy="34164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AutoNum type="arabicPeriod"/>
            </a:pPr>
            <a:r>
              <a:rPr lang="en" sz="1700" dirty="0"/>
              <a:t>Text Books: </a:t>
            </a:r>
            <a:endParaRPr sz="1700" dirty="0"/>
          </a:p>
          <a:p>
            <a:pPr marL="914400" lvl="1" indent="-336550" algn="l" rtl="0">
              <a:lnSpc>
                <a:spcPct val="115000"/>
              </a:lnSpc>
              <a:spcBef>
                <a:spcPts val="0"/>
              </a:spcBef>
              <a:spcAft>
                <a:spcPts val="0"/>
              </a:spcAft>
              <a:buSzPts val="1700"/>
              <a:buAutoNum type="alphaLcPeriod"/>
            </a:pPr>
            <a:r>
              <a:rPr lang="en" sz="1700" dirty="0"/>
              <a:t>Schildt H., C++: The Complete Reference, Tata McGraw Hill (2003) 4th ed. </a:t>
            </a:r>
            <a:endParaRPr sz="1700" dirty="0"/>
          </a:p>
          <a:p>
            <a:pPr marL="914400" lvl="1" indent="-336550" algn="l" rtl="0">
              <a:lnSpc>
                <a:spcPct val="115000"/>
              </a:lnSpc>
              <a:spcBef>
                <a:spcPts val="0"/>
              </a:spcBef>
              <a:spcAft>
                <a:spcPts val="0"/>
              </a:spcAft>
              <a:buSzPts val="1700"/>
              <a:buAutoNum type="alphaLcPeriod"/>
            </a:pPr>
            <a:r>
              <a:rPr lang="en" sz="1700" dirty="0"/>
              <a:t>Lippman B. S., Lajoie J., and Moo E. B., C++ Primer, Addison-Wesley Professional (2013) 5th ed.</a:t>
            </a:r>
            <a:endParaRPr sz="1700" dirty="0"/>
          </a:p>
          <a:p>
            <a:pPr marL="457200" lvl="0" indent="-336550" algn="l" rtl="0">
              <a:lnSpc>
                <a:spcPct val="115000"/>
              </a:lnSpc>
              <a:spcBef>
                <a:spcPts val="0"/>
              </a:spcBef>
              <a:spcAft>
                <a:spcPts val="0"/>
              </a:spcAft>
              <a:buSzPts val="1700"/>
              <a:buAutoNum type="arabicPeriod"/>
            </a:pPr>
            <a:r>
              <a:rPr lang="en" sz="1700" dirty="0"/>
              <a:t>Reference books: </a:t>
            </a:r>
            <a:endParaRPr sz="1700" dirty="0"/>
          </a:p>
          <a:p>
            <a:pPr marL="914400" lvl="1" indent="-336550" algn="l" rtl="0">
              <a:lnSpc>
                <a:spcPct val="115000"/>
              </a:lnSpc>
              <a:spcBef>
                <a:spcPts val="0"/>
              </a:spcBef>
              <a:spcAft>
                <a:spcPts val="0"/>
              </a:spcAft>
              <a:buSzPts val="1700"/>
              <a:buAutoNum type="alphaLcPeriod"/>
            </a:pPr>
            <a:r>
              <a:rPr lang="en" sz="1700" dirty="0"/>
              <a:t>Lafore R., Object-Oriented Programming in C++, Pearson Education (2002) 4th ed. </a:t>
            </a:r>
            <a:endParaRPr sz="1700" dirty="0"/>
          </a:p>
          <a:p>
            <a:pPr marL="914400" lvl="1" indent="-336550" algn="l" rtl="0">
              <a:lnSpc>
                <a:spcPct val="115000"/>
              </a:lnSpc>
              <a:spcBef>
                <a:spcPts val="0"/>
              </a:spcBef>
              <a:spcAft>
                <a:spcPts val="0"/>
              </a:spcAft>
              <a:buSzPts val="1700"/>
              <a:buAutoNum type="alphaLcPeriod"/>
            </a:pPr>
            <a:r>
              <a:rPr lang="en" sz="1700" dirty="0"/>
              <a:t>E Balagurusamy, Object Oriented Programming with C++ (2017) 7th ed. </a:t>
            </a:r>
            <a:endParaRPr sz="1700" dirty="0"/>
          </a:p>
          <a:p>
            <a:pPr marL="914400" lvl="1" indent="-336550" algn="l" rtl="0">
              <a:lnSpc>
                <a:spcPct val="115000"/>
              </a:lnSpc>
              <a:spcBef>
                <a:spcPts val="0"/>
              </a:spcBef>
              <a:spcAft>
                <a:spcPts val="0"/>
              </a:spcAft>
              <a:buSzPts val="1700"/>
              <a:buAutoNum type="alphaLcPeriod"/>
            </a:pPr>
            <a:r>
              <a:rPr lang="en" sz="1700" dirty="0"/>
              <a:t>Stroustrup B., The C++ programming language, Pearson Education India (2013) 4th ed.</a:t>
            </a:r>
            <a:endParaRPr sz="1700" dirty="0"/>
          </a:p>
          <a:p>
            <a:pPr marL="457200" lvl="0" indent="-336550" algn="l" rtl="0">
              <a:lnSpc>
                <a:spcPct val="115000"/>
              </a:lnSpc>
              <a:spcBef>
                <a:spcPts val="0"/>
              </a:spcBef>
              <a:spcAft>
                <a:spcPts val="0"/>
              </a:spcAft>
              <a:buSzPts val="1700"/>
              <a:buAutoNum type="arabicPeriod"/>
            </a:pPr>
            <a:r>
              <a:rPr lang="en" sz="1700" dirty="0"/>
              <a:t>Online Resources : </a:t>
            </a:r>
            <a:endParaRPr sz="1700" dirty="0"/>
          </a:p>
          <a:p>
            <a:pPr marL="914400" lvl="1" indent="-336550" algn="l" rtl="0">
              <a:lnSpc>
                <a:spcPct val="115000"/>
              </a:lnSpc>
              <a:spcBef>
                <a:spcPts val="0"/>
              </a:spcBef>
              <a:spcAft>
                <a:spcPts val="0"/>
              </a:spcAft>
              <a:buSzPts val="1700"/>
              <a:buAutoNum type="alphaLcPeriod"/>
            </a:pPr>
            <a:r>
              <a:rPr lang="en" sz="1700" dirty="0"/>
              <a:t>Large number of tutorials, </a:t>
            </a:r>
            <a:r>
              <a:rPr lang="en" sz="1700" b="1" dirty="0">
                <a:solidFill>
                  <a:srgbClr val="FF0000"/>
                </a:solidFill>
              </a:rPr>
              <a:t>BUT only from good university</a:t>
            </a:r>
            <a:r>
              <a:rPr lang="en" sz="1700" dirty="0"/>
              <a:t>...</a:t>
            </a:r>
            <a:endParaRPr sz="1700" dirty="0"/>
          </a:p>
          <a:p>
            <a:pPr marL="457200" lvl="0" indent="-336550" algn="l" rtl="0">
              <a:lnSpc>
                <a:spcPct val="115000"/>
              </a:lnSpc>
              <a:spcBef>
                <a:spcPts val="0"/>
              </a:spcBef>
              <a:spcAft>
                <a:spcPts val="0"/>
              </a:spcAft>
              <a:buSzPts val="1700"/>
              <a:buAutoNum type="arabicPeriod"/>
            </a:pPr>
            <a:r>
              <a:rPr lang="en" sz="1700" b="1" dirty="0">
                <a:solidFill>
                  <a:schemeClr val="accent1">
                    <a:lumMod val="50000"/>
                  </a:schemeClr>
                </a:solidFill>
              </a:rPr>
              <a:t>HackerRank, CodeChef, Leetcode etc</a:t>
            </a:r>
            <a:r>
              <a:rPr lang="en" sz="1700" dirty="0"/>
              <a:t>.</a:t>
            </a:r>
            <a:endParaRPr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1536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0000FF"/>
                </a:solidFill>
              </a:rPr>
              <a:t>Classes </a:t>
            </a:r>
            <a:endParaRPr b="1">
              <a:solidFill>
                <a:srgbClr val="0000FF"/>
              </a:solidFill>
            </a:endParaRPr>
          </a:p>
        </p:txBody>
      </p:sp>
      <p:sp>
        <p:nvSpPr>
          <p:cNvPr id="128" name="Google Shape;128;p25"/>
          <p:cNvSpPr txBox="1">
            <a:spLocks noGrp="1"/>
          </p:cNvSpPr>
          <p:nvPr>
            <p:ph type="body" idx="1"/>
          </p:nvPr>
        </p:nvSpPr>
        <p:spPr>
          <a:xfrm>
            <a:off x="253425" y="693500"/>
            <a:ext cx="8520600" cy="34164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en" sz="3000"/>
              <a:t>Monday, : 12:10 - 1:00 PM </a:t>
            </a:r>
            <a:endParaRPr sz="3000"/>
          </a:p>
          <a:p>
            <a:pPr marL="457200" lvl="0" indent="-419100" algn="l" rtl="0">
              <a:lnSpc>
                <a:spcPct val="115000"/>
              </a:lnSpc>
              <a:spcBef>
                <a:spcPts val="0"/>
              </a:spcBef>
              <a:spcAft>
                <a:spcPts val="0"/>
              </a:spcAft>
              <a:buSzPts val="3000"/>
              <a:buChar char="●"/>
            </a:pPr>
            <a:r>
              <a:rPr lang="en" sz="3000"/>
              <a:t>Wednesday: 8:00- 08:50 AM</a:t>
            </a:r>
            <a:endParaRPr sz="3000"/>
          </a:p>
          <a:p>
            <a:pPr marL="457200" lvl="0" indent="-419100" algn="l" rtl="0">
              <a:lnSpc>
                <a:spcPct val="115000"/>
              </a:lnSpc>
              <a:spcBef>
                <a:spcPts val="0"/>
              </a:spcBef>
              <a:spcAft>
                <a:spcPts val="0"/>
              </a:spcAft>
              <a:buSzPts val="3000"/>
              <a:buChar char="●"/>
            </a:pPr>
            <a:r>
              <a:rPr lang="en" sz="3000"/>
              <a:t>Thursday :  3:30 - 4:20 PM </a:t>
            </a:r>
            <a:endParaRPr sz="3000"/>
          </a:p>
          <a:p>
            <a:pPr marL="457200" lvl="0" indent="-419100" algn="l" rtl="0">
              <a:lnSpc>
                <a:spcPct val="115000"/>
              </a:lnSpc>
              <a:spcBef>
                <a:spcPts val="0"/>
              </a:spcBef>
              <a:spcAft>
                <a:spcPts val="0"/>
              </a:spcAft>
              <a:buSzPts val="3000"/>
              <a:buChar char="●"/>
            </a:pPr>
            <a:r>
              <a:rPr lang="en" sz="3000"/>
              <a:t>Venue: LT102</a:t>
            </a:r>
            <a:endParaRPr sz="3000"/>
          </a:p>
          <a:p>
            <a:pPr marL="0" lvl="0" indent="0" algn="l" rtl="0">
              <a:lnSpc>
                <a:spcPct val="115000"/>
              </a:lnSpc>
              <a:spcBef>
                <a:spcPts val="0"/>
              </a:spcBef>
              <a:spcAft>
                <a:spcPts val="0"/>
              </a:spcAft>
              <a:buNone/>
            </a:pPr>
            <a:endParaRPr sz="3000"/>
          </a:p>
          <a:p>
            <a:pPr marL="0" lvl="0" indent="0" algn="l" rtl="0">
              <a:lnSpc>
                <a:spcPct val="115000"/>
              </a:lnSpc>
              <a:spcBef>
                <a:spcPts val="0"/>
              </a:spcBef>
              <a:spcAft>
                <a:spcPts val="0"/>
              </a:spcAft>
              <a:buNone/>
            </a:pPr>
            <a:r>
              <a:rPr lang="en" sz="3000"/>
              <a:t>Office Hours: 4:20-5:10 PM Thursday </a:t>
            </a:r>
            <a:endParaRPr sz="3000"/>
          </a:p>
          <a:p>
            <a:pPr marL="0" lvl="0" indent="0" algn="l" rtl="0">
              <a:lnSpc>
                <a:spcPct val="115000"/>
              </a:lnSpc>
              <a:spcBef>
                <a:spcPts val="0"/>
              </a:spcBef>
              <a:spcAft>
                <a:spcPts val="0"/>
              </a:spcAft>
              <a:buNone/>
            </a:pPr>
            <a:r>
              <a:rPr lang="en" sz="3000"/>
              <a:t>Chamber no: CSED Building, 710.</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00FF"/>
                </a:solidFill>
              </a:rPr>
              <a:t>I can be found on (Contact)</a:t>
            </a:r>
            <a:endParaRPr b="1" dirty="0">
              <a:solidFill>
                <a:srgbClr val="0000FF"/>
              </a:solidFill>
            </a:endParaRPr>
          </a:p>
        </p:txBody>
      </p:sp>
      <p:sp>
        <p:nvSpPr>
          <p:cNvPr id="134" name="Google Shape;134;p24"/>
          <p:cNvSpPr txBox="1">
            <a:spLocks noGrp="1"/>
          </p:cNvSpPr>
          <p:nvPr>
            <p:ph type="body" idx="1"/>
          </p:nvPr>
        </p:nvSpPr>
        <p:spPr>
          <a:xfrm>
            <a:off x="311700" y="1152475"/>
            <a:ext cx="86799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dirty="0"/>
              <a:t>Preference on </a:t>
            </a:r>
            <a:r>
              <a:rPr lang="en" b="1" dirty="0"/>
              <a:t>EMAILS</a:t>
            </a:r>
            <a:r>
              <a:rPr lang="en" dirty="0"/>
              <a:t>: </a:t>
            </a:r>
            <a:endParaRPr dirty="0"/>
          </a:p>
          <a:p>
            <a:pPr marL="457200" lvl="0" indent="-342900" algn="l" rtl="0">
              <a:spcBef>
                <a:spcPts val="1600"/>
              </a:spcBef>
              <a:spcAft>
                <a:spcPts val="0"/>
              </a:spcAft>
              <a:buSzPts val="1800"/>
              <a:buAutoNum type="arabicPeriod"/>
            </a:pPr>
            <a:r>
              <a:rPr lang="en" dirty="0"/>
              <a:t>Email: </a:t>
            </a:r>
            <a:r>
              <a:rPr lang="en" sz="2800" dirty="0">
                <a:hlinkClick r:id="rId3"/>
              </a:rPr>
              <a:t>saif.nalband@thapar.edu</a:t>
            </a:r>
            <a:endParaRPr lang="en" sz="2800" dirty="0"/>
          </a:p>
          <a:p>
            <a:pPr marL="457200" lvl="0" indent="-342900" algn="l" rtl="0">
              <a:spcBef>
                <a:spcPts val="1600"/>
              </a:spcBef>
              <a:spcAft>
                <a:spcPts val="0"/>
              </a:spcAft>
              <a:buSzPts val="1800"/>
              <a:buAutoNum type="arabicPeriod"/>
            </a:pPr>
            <a:r>
              <a:rPr lang="en-US" sz="2800" dirty="0"/>
              <a:t>M</a:t>
            </a:r>
            <a:r>
              <a:rPr lang="en" sz="2800" dirty="0"/>
              <a:t>ob: 9322317570 </a:t>
            </a:r>
          </a:p>
          <a:p>
            <a:pPr marL="457200" lvl="0" indent="-342900" algn="l" rtl="0">
              <a:spcBef>
                <a:spcPts val="1600"/>
              </a:spcBef>
              <a:spcAft>
                <a:spcPts val="0"/>
              </a:spcAft>
              <a:buSzPts val="1800"/>
              <a:buAutoNum type="arabicPeriod"/>
            </a:pPr>
            <a:r>
              <a:rPr lang="en-US" sz="2800" dirty="0"/>
              <a:t>A</a:t>
            </a:r>
            <a:r>
              <a:rPr lang="en" sz="2800" dirty="0"/>
              <a:t>void WhatsApp unless </a:t>
            </a:r>
            <a:r>
              <a:rPr lang="en-US" sz="2800" dirty="0"/>
              <a:t>its</a:t>
            </a:r>
            <a:r>
              <a:rPr lang="en" sz="2800" dirty="0"/>
              <a:t> emergency!!!</a:t>
            </a:r>
          </a:p>
          <a:p>
            <a:pPr marL="457200" lvl="0" indent="-342900" algn="l" rtl="0">
              <a:spcBef>
                <a:spcPts val="1600"/>
              </a:spcBef>
              <a:spcAft>
                <a:spcPts val="0"/>
              </a:spcAft>
              <a:buSzPts val="1800"/>
              <a:buAutoNum type="arabicPeriod"/>
            </a:pPr>
            <a:r>
              <a:rPr lang="en" sz="2800" dirty="0"/>
              <a:t>Chamber No: 710, CSED Building/activity Space 1</a:t>
            </a:r>
          </a:p>
          <a:p>
            <a:pPr marL="114300" lvl="0" indent="0" algn="l" rtl="0">
              <a:spcBef>
                <a:spcPts val="1600"/>
              </a:spcBef>
              <a:spcAft>
                <a:spcPts val="0"/>
              </a:spcAft>
              <a:buSzPts val="1800"/>
              <a:buNone/>
            </a:pPr>
            <a:endParaRPr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0000FF"/>
                </a:solidFill>
              </a:rPr>
              <a:t>Online Class </a:t>
            </a:r>
            <a:r>
              <a:rPr lang="en"/>
              <a:t>  </a:t>
            </a:r>
            <a:endParaRPr/>
          </a:p>
        </p:txBody>
      </p:sp>
      <p:sp>
        <p:nvSpPr>
          <p:cNvPr id="140" name="Google Shape;140;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93700" algn="l" rtl="0">
              <a:lnSpc>
                <a:spcPct val="115000"/>
              </a:lnSpc>
              <a:spcBef>
                <a:spcPts val="0"/>
              </a:spcBef>
              <a:spcAft>
                <a:spcPts val="0"/>
              </a:spcAft>
              <a:buSzPts val="2600"/>
              <a:buChar char="●"/>
            </a:pPr>
            <a:r>
              <a:rPr lang="en" sz="2600"/>
              <a:t>Keeping the class interesting</a:t>
            </a:r>
            <a:endParaRPr sz="2600"/>
          </a:p>
          <a:p>
            <a:pPr marL="457200" lvl="0" indent="-393700" algn="l" rtl="0">
              <a:lnSpc>
                <a:spcPct val="115000"/>
              </a:lnSpc>
              <a:spcBef>
                <a:spcPts val="0"/>
              </a:spcBef>
              <a:spcAft>
                <a:spcPts val="0"/>
              </a:spcAft>
              <a:buSzPts val="2600"/>
              <a:buChar char="●"/>
            </a:pPr>
            <a:r>
              <a:rPr lang="en" sz="2600"/>
              <a:t>Humor breaks</a:t>
            </a:r>
            <a:endParaRPr sz="2600"/>
          </a:p>
          <a:p>
            <a:pPr marL="914400" lvl="1" indent="-368300" algn="l" rtl="0">
              <a:lnSpc>
                <a:spcPct val="115000"/>
              </a:lnSpc>
              <a:spcBef>
                <a:spcPts val="0"/>
              </a:spcBef>
              <a:spcAft>
                <a:spcPts val="0"/>
              </a:spcAft>
              <a:buSzPts val="2200"/>
              <a:buChar char="○"/>
            </a:pPr>
            <a:r>
              <a:rPr lang="en" sz="2200"/>
              <a:t>Actually helps with attention span!</a:t>
            </a:r>
            <a:endParaRPr sz="2200"/>
          </a:p>
          <a:p>
            <a:pPr marL="914400" lvl="1" indent="-368300" algn="l" rtl="0">
              <a:lnSpc>
                <a:spcPct val="115000"/>
              </a:lnSpc>
              <a:spcBef>
                <a:spcPts val="0"/>
              </a:spcBef>
              <a:spcAft>
                <a:spcPts val="0"/>
              </a:spcAft>
              <a:buSzPts val="2200"/>
              <a:buChar char="○"/>
            </a:pPr>
            <a:r>
              <a:rPr lang="en" sz="2200"/>
              <a:t>Not surprisingly, most of it will be computer humor!</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dirty="0">
                <a:solidFill>
                  <a:srgbClr val="0000FF"/>
                </a:solidFill>
              </a:rPr>
              <a:t>Let cook some code!!</a:t>
            </a:r>
            <a:endParaRPr b="1" dirty="0">
              <a:solidFill>
                <a:srgbClr val="00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a:solidFill>
                  <a:srgbClr val="FF0000"/>
                </a:solidFill>
              </a:rPr>
              <a:t>Thinking in Objects </a:t>
            </a:r>
            <a:endParaRPr>
              <a:solidFill>
                <a:srgbClr val="FF0000"/>
              </a:solidFill>
            </a:endParaRPr>
          </a:p>
        </p:txBody>
      </p:sp>
      <p:sp>
        <p:nvSpPr>
          <p:cNvPr id="151" name="Google Shape;151;p29"/>
          <p:cNvSpPr txBox="1">
            <a:spLocks noGrp="1"/>
          </p:cNvSpPr>
          <p:nvPr>
            <p:ph type="body" idx="1"/>
          </p:nvPr>
        </p:nvSpPr>
        <p:spPr>
          <a:xfrm>
            <a:off x="457200" y="910817"/>
            <a:ext cx="8229600" cy="3683700"/>
          </a:xfrm>
          <a:prstGeom prst="rect">
            <a:avLst/>
          </a:prstGeom>
          <a:noFill/>
          <a:ln>
            <a:noFill/>
          </a:ln>
        </p:spPr>
        <p:txBody>
          <a:bodyPr spcFirstLastPara="1" wrap="square" lIns="91425" tIns="45700" rIns="91425" bIns="45700" anchor="t" anchorCtr="0">
            <a:normAutofit/>
          </a:bodyPr>
          <a:lstStyle/>
          <a:p>
            <a:pPr marL="342900" lvl="0" indent="-358140" algn="just" rtl="0">
              <a:spcBef>
                <a:spcPts val="0"/>
              </a:spcBef>
              <a:spcAft>
                <a:spcPts val="0"/>
              </a:spcAft>
              <a:buClr>
                <a:schemeClr val="dk1"/>
              </a:buClr>
              <a:buSzPts val="3200"/>
              <a:buChar char="●"/>
            </a:pPr>
            <a:r>
              <a:rPr lang="en"/>
              <a:t>You can walk into a computer store and, with a little background and often some help, assemble an entire PC from various components: a motherboard, a CPU chip, a video card, a hard disk, a keyboard, and so on. </a:t>
            </a:r>
            <a:endParaRPr/>
          </a:p>
          <a:p>
            <a:pPr marL="342900" lvl="0" indent="-358140" algn="just" rtl="0">
              <a:spcBef>
                <a:spcPts val="592"/>
              </a:spcBef>
              <a:spcAft>
                <a:spcPts val="0"/>
              </a:spcAft>
              <a:buClr>
                <a:schemeClr val="dk1"/>
              </a:buClr>
              <a:buSzPts val="3200"/>
              <a:buChar char="●"/>
            </a:pPr>
            <a:r>
              <a:rPr lang="en"/>
              <a:t>Ideally, when you finish assembling all the various self-contained units, you have a system in which all the units work together to create a larger system with which you can solve the problems you bought the computer for in the first place.</a:t>
            </a:r>
            <a:endParaRPr/>
          </a:p>
          <a:p>
            <a:pPr marL="342900" lvl="0" indent="-342900" algn="l" rtl="0">
              <a:spcBef>
                <a:spcPts val="592"/>
              </a:spcBef>
              <a:spcAft>
                <a:spcPts val="1200"/>
              </a:spcAft>
              <a:buClr>
                <a:schemeClr val="dk1"/>
              </a:buClr>
              <a:buSzPts val="3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body" idx="1"/>
          </p:nvPr>
        </p:nvSpPr>
        <p:spPr>
          <a:xfrm>
            <a:off x="457200" y="375031"/>
            <a:ext cx="8229600" cy="43932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
              <a:t>Internally, each of those components may be vastly complicated and engineered by different companies with different methods of design. But you don't need to know how the component works, what every chip on the board does, or how, when you press the ‘A’ key, an ‘A’ gets sent to your computer. As the assembler of the overall system, each component you use is a self-contained unit, and all you are interested in is how the units interact with each other. </a:t>
            </a:r>
            <a:endParaRPr/>
          </a:p>
          <a:p>
            <a:pPr marL="342900" lvl="0" indent="-342900" algn="l" rtl="0">
              <a:spcBef>
                <a:spcPts val="640"/>
              </a:spcBef>
              <a:spcAft>
                <a:spcPts val="1200"/>
              </a:spcAft>
              <a:buClr>
                <a:schemeClr val="dk1"/>
              </a:buClr>
              <a:buSzPts val="3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62" name="Google Shape;162;p3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p>
            <a:pPr marL="342900" lvl="0" indent="-358140" algn="just" rtl="0">
              <a:spcBef>
                <a:spcPts val="0"/>
              </a:spcBef>
              <a:spcAft>
                <a:spcPts val="0"/>
              </a:spcAft>
              <a:buClr>
                <a:schemeClr val="dk1"/>
              </a:buClr>
              <a:buSzPts val="3200"/>
              <a:buChar char="●"/>
            </a:pPr>
            <a:r>
              <a:rPr lang="en"/>
              <a:t>Will this video card fit into the slots on the motherboard, and will this monitor work with this video card? </a:t>
            </a:r>
            <a:endParaRPr/>
          </a:p>
          <a:p>
            <a:pPr marL="342900" lvl="0" indent="-358140" algn="just" rtl="0">
              <a:spcBef>
                <a:spcPts val="592"/>
              </a:spcBef>
              <a:spcAft>
                <a:spcPts val="0"/>
              </a:spcAft>
              <a:buClr>
                <a:schemeClr val="dk1"/>
              </a:buClr>
              <a:buSzPts val="3200"/>
              <a:buChar char="●"/>
            </a:pPr>
            <a:r>
              <a:rPr lang="en"/>
              <a:t>Will each particular component speak the right commands to the other components it interacts with so that each part of the computer is understood by every other part? </a:t>
            </a:r>
            <a:endParaRPr/>
          </a:p>
          <a:p>
            <a:pPr marL="342900" lvl="0" indent="-358140" algn="just" rtl="0">
              <a:spcBef>
                <a:spcPts val="592"/>
              </a:spcBef>
              <a:spcAft>
                <a:spcPts val="1200"/>
              </a:spcAft>
              <a:buClr>
                <a:schemeClr val="dk1"/>
              </a:buClr>
              <a:buSzPts val="3200"/>
              <a:buChar char="●"/>
            </a:pPr>
            <a:r>
              <a:rPr lang="en"/>
              <a:t>Once you know what the interactions are between the components and can match the interactions, putting together the overall system is easy.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a:solidFill>
                  <a:srgbClr val="FF0000"/>
                </a:solidFill>
              </a:rPr>
              <a:t>What does this have to do with programming?</a:t>
            </a:r>
            <a:endParaRPr>
              <a:solidFill>
                <a:srgbClr val="FF0000"/>
              </a:solidFill>
            </a:endParaRPr>
          </a:p>
        </p:txBody>
      </p:sp>
      <p:sp>
        <p:nvSpPr>
          <p:cNvPr id="168" name="Google Shape;168;p32"/>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
              <a:t>	Everything. </a:t>
            </a:r>
            <a:endParaRPr/>
          </a:p>
          <a:p>
            <a:pPr marL="342900" lvl="0" indent="-342900" algn="just" rtl="0">
              <a:spcBef>
                <a:spcPts val="640"/>
              </a:spcBef>
              <a:spcAft>
                <a:spcPts val="0"/>
              </a:spcAft>
              <a:buClr>
                <a:schemeClr val="dk1"/>
              </a:buClr>
              <a:buSzPts val="3200"/>
              <a:buNone/>
            </a:pPr>
            <a:r>
              <a:rPr lang="en"/>
              <a:t>	Object-oriented programming works in exactly this same way. Using object-oriented programming, your overall program is made up of lots of different self-contained components (objects), each of which has a specific role in the program and all of which can talk to each other in predefined ways.</a:t>
            </a:r>
            <a:endParaRPr/>
          </a:p>
          <a:p>
            <a:pPr marL="342900" lvl="0" indent="-342900" algn="l" rtl="0">
              <a:spcBef>
                <a:spcPts val="640"/>
              </a:spcBef>
              <a:spcAft>
                <a:spcPts val="1200"/>
              </a:spcAft>
              <a:buClr>
                <a:schemeClr val="dk1"/>
              </a:buClr>
              <a:buSzPts val="32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a:solidFill>
                  <a:srgbClr val="FF0000"/>
                </a:solidFill>
              </a:rPr>
              <a:t>Problem Statement</a:t>
            </a:r>
            <a:endParaRPr>
              <a:solidFill>
                <a:srgbClr val="FF0000"/>
              </a:solidFill>
            </a:endParaRPr>
          </a:p>
        </p:txBody>
      </p:sp>
      <p:sp>
        <p:nvSpPr>
          <p:cNvPr id="174" name="Google Shape;174;p33"/>
          <p:cNvSpPr txBox="1">
            <a:spLocks noGrp="1"/>
          </p:cNvSpPr>
          <p:nvPr>
            <p:ph type="body" idx="1"/>
          </p:nvPr>
        </p:nvSpPr>
        <p:spPr>
          <a:xfrm>
            <a:off x="457200" y="964395"/>
            <a:ext cx="8229600" cy="36300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None/>
            </a:pPr>
            <a:r>
              <a:rPr lang="en"/>
              <a:t>    Dominos made orders on behalf of registered customer. An order consists of a number of items. The order is either pending or serviced.</a:t>
            </a:r>
            <a:endParaRPr/>
          </a:p>
          <a:p>
            <a:pPr marL="342900" lvl="0" indent="-342900" algn="just" rtl="0">
              <a:spcBef>
                <a:spcPts val="640"/>
              </a:spcBef>
              <a:spcAft>
                <a:spcPts val="0"/>
              </a:spcAft>
              <a:buClr>
                <a:schemeClr val="dk1"/>
              </a:buClr>
              <a:buSzPts val="3200"/>
              <a:buNone/>
            </a:pPr>
            <a:r>
              <a:rPr lang="en"/>
              <a:t>    The following are the set of requirements regarding placed and serviced orders:</a:t>
            </a:r>
            <a:endParaRPr/>
          </a:p>
          <a:p>
            <a:pPr marL="514350" lvl="0" indent="-514350" algn="just" rtl="0">
              <a:spcBef>
                <a:spcPts val="640"/>
              </a:spcBef>
              <a:spcAft>
                <a:spcPts val="0"/>
              </a:spcAft>
              <a:buClr>
                <a:schemeClr val="dk1"/>
              </a:buClr>
              <a:buSzPts val="3200"/>
              <a:buAutoNum type="arabicPeriod"/>
            </a:pPr>
            <a:r>
              <a:rPr lang="en"/>
              <a:t>An order may be placed by registered customer.</a:t>
            </a:r>
            <a:endParaRPr/>
          </a:p>
          <a:p>
            <a:pPr marL="514350" lvl="0" indent="-514350" algn="just" rtl="0">
              <a:spcBef>
                <a:spcPts val="640"/>
              </a:spcBef>
              <a:spcAft>
                <a:spcPts val="1200"/>
              </a:spcAft>
              <a:buClr>
                <a:schemeClr val="dk1"/>
              </a:buClr>
              <a:buSzPts val="3200"/>
              <a:buAutoNum type="arabicPeriod"/>
            </a:pPr>
            <a:r>
              <a:rPr lang="en"/>
              <a:t>A single customer may place a number of orders.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0000FF"/>
                </a:solidFill>
              </a:rPr>
              <a:t>About Myself</a:t>
            </a:r>
            <a:endParaRPr b="1">
              <a:solidFill>
                <a:srgbClr val="0000FF"/>
              </a:solidFill>
            </a:endParaRPr>
          </a:p>
        </p:txBody>
      </p:sp>
      <p:sp>
        <p:nvSpPr>
          <p:cNvPr id="74" name="Google Shape;74;p16"/>
          <p:cNvSpPr txBox="1">
            <a:spLocks noGrp="1"/>
          </p:cNvSpPr>
          <p:nvPr>
            <p:ph type="body" idx="1"/>
          </p:nvPr>
        </p:nvSpPr>
        <p:spPr>
          <a:xfrm>
            <a:off x="311700" y="1152475"/>
            <a:ext cx="4739100" cy="3719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90’s Kid From Mumbai </a:t>
            </a:r>
            <a:endParaRPr/>
          </a:p>
          <a:p>
            <a:pPr marL="457200" lvl="0" indent="-342900" algn="l" rtl="0">
              <a:lnSpc>
                <a:spcPct val="115000"/>
              </a:lnSpc>
              <a:spcBef>
                <a:spcPts val="0"/>
              </a:spcBef>
              <a:spcAft>
                <a:spcPts val="0"/>
              </a:spcAft>
              <a:buSzPts val="1800"/>
              <a:buChar char="●"/>
            </a:pPr>
            <a:r>
              <a:rPr lang="en"/>
              <a:t>Completed my PhD BITS-Pilani, Goa Campus (YUP, I studied in GOA)</a:t>
            </a:r>
            <a:endParaRPr/>
          </a:p>
          <a:p>
            <a:pPr marL="457200" lvl="0" indent="-342900" algn="l" rtl="0">
              <a:lnSpc>
                <a:spcPct val="115000"/>
              </a:lnSpc>
              <a:spcBef>
                <a:spcPts val="0"/>
              </a:spcBef>
              <a:spcAft>
                <a:spcPts val="0"/>
              </a:spcAft>
              <a:buSzPts val="1800"/>
              <a:buChar char="●"/>
            </a:pPr>
            <a:r>
              <a:rPr lang="en"/>
              <a:t>Taught at IIIT Pune </a:t>
            </a:r>
            <a:endParaRPr/>
          </a:p>
          <a:p>
            <a:pPr marL="457200" lvl="0" indent="-342900" algn="l" rtl="0">
              <a:lnSpc>
                <a:spcPct val="115000"/>
              </a:lnSpc>
              <a:spcBef>
                <a:spcPts val="0"/>
              </a:spcBef>
              <a:spcAft>
                <a:spcPts val="0"/>
              </a:spcAft>
              <a:buSzPts val="1800"/>
              <a:buChar char="●"/>
            </a:pPr>
            <a:r>
              <a:rPr lang="en"/>
              <a:t>Went for Post-Doctoral Researcher at Cork, Ireland for a year.</a:t>
            </a:r>
            <a:endParaRPr/>
          </a:p>
          <a:p>
            <a:pPr marL="457200" lvl="0" indent="-342900" algn="l" rtl="0">
              <a:lnSpc>
                <a:spcPct val="115000"/>
              </a:lnSpc>
              <a:spcBef>
                <a:spcPts val="0"/>
              </a:spcBef>
              <a:spcAft>
                <a:spcPts val="0"/>
              </a:spcAft>
              <a:buSzPts val="1800"/>
              <a:buChar char="●"/>
            </a:pPr>
            <a:r>
              <a:rPr lang="en"/>
              <a:t>Pandemic→DYPIU→IIIT Pune→TIET </a:t>
            </a:r>
            <a:endParaRPr/>
          </a:p>
          <a:p>
            <a:pPr marL="457200" lvl="0" indent="-342900" algn="l" rtl="0">
              <a:lnSpc>
                <a:spcPct val="115000"/>
              </a:lnSpc>
              <a:spcBef>
                <a:spcPts val="0"/>
              </a:spcBef>
              <a:spcAft>
                <a:spcPts val="0"/>
              </a:spcAft>
              <a:buSzPts val="1800"/>
              <a:buChar char="●"/>
            </a:pPr>
            <a:r>
              <a:rPr lang="en"/>
              <a:t>Social Acitve on Linkdin, twitter </a:t>
            </a:r>
            <a:endParaRPr/>
          </a:p>
          <a:p>
            <a:pPr marL="457200" lvl="0" indent="-342900" algn="l" rtl="0">
              <a:lnSpc>
                <a:spcPct val="115000"/>
              </a:lnSpc>
              <a:spcBef>
                <a:spcPts val="0"/>
              </a:spcBef>
              <a:spcAft>
                <a:spcPts val="0"/>
              </a:spcAft>
              <a:buSzPts val="1800"/>
              <a:buChar char="●"/>
            </a:pPr>
            <a:r>
              <a:rPr lang="en"/>
              <a:t>Hobbies ; Football, MUFC, binge watch some series, courses</a:t>
            </a:r>
            <a:endParaRPr/>
          </a:p>
        </p:txBody>
      </p:sp>
      <p:pic>
        <p:nvPicPr>
          <p:cNvPr id="75" name="Google Shape;75;p16"/>
          <p:cNvPicPr preferRelativeResize="0"/>
          <p:nvPr/>
        </p:nvPicPr>
        <p:blipFill rotWithShape="1">
          <a:blip r:embed="rId3">
            <a:alphaModFix/>
          </a:blip>
          <a:srcRect/>
          <a:stretch/>
        </p:blipFill>
        <p:spPr>
          <a:xfrm>
            <a:off x="5257575" y="570150"/>
            <a:ext cx="3297698" cy="3512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4"/>
          <p:cNvSpPr txBox="1">
            <a:spLocks noGrp="1"/>
          </p:cNvSpPr>
          <p:nvPr>
            <p:ph type="body" idx="1"/>
          </p:nvPr>
        </p:nvSpPr>
        <p:spPr>
          <a:xfrm>
            <a:off x="457200" y="375031"/>
            <a:ext cx="8229600" cy="42198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None/>
            </a:pPr>
            <a:r>
              <a:rPr lang="en"/>
              <a:t>3. An order may be deleted or edited before being serviced.</a:t>
            </a:r>
            <a:endParaRPr/>
          </a:p>
          <a:p>
            <a:pPr marL="342900" lvl="0" indent="-342900" algn="just" rtl="0">
              <a:spcBef>
                <a:spcPts val="640"/>
              </a:spcBef>
              <a:spcAft>
                <a:spcPts val="0"/>
              </a:spcAft>
              <a:buClr>
                <a:schemeClr val="dk1"/>
              </a:buClr>
              <a:buSzPts val="3200"/>
              <a:buNone/>
            </a:pPr>
            <a:r>
              <a:rPr lang="en"/>
              <a:t>4. An order must include at least one item (No null order).</a:t>
            </a:r>
            <a:endParaRPr/>
          </a:p>
          <a:p>
            <a:pPr marL="342900" lvl="0" indent="-342900" algn="just" rtl="0">
              <a:spcBef>
                <a:spcPts val="640"/>
              </a:spcBef>
              <a:spcAft>
                <a:spcPts val="0"/>
              </a:spcAft>
              <a:buClr>
                <a:schemeClr val="dk1"/>
              </a:buClr>
              <a:buSzPts val="3200"/>
              <a:buNone/>
            </a:pPr>
            <a:r>
              <a:rPr lang="en"/>
              <a:t>5. The desired quantity of an placed item must not be null.</a:t>
            </a:r>
            <a:endParaRPr/>
          </a:p>
          <a:p>
            <a:pPr marL="342900" lvl="0" indent="-342900" algn="just" rtl="0">
              <a:spcBef>
                <a:spcPts val="640"/>
              </a:spcBef>
              <a:spcAft>
                <a:spcPts val="0"/>
              </a:spcAft>
              <a:buClr>
                <a:schemeClr val="dk1"/>
              </a:buClr>
              <a:buSzPts val="3200"/>
              <a:buNone/>
            </a:pPr>
            <a:r>
              <a:rPr lang="en"/>
              <a:t>6. An order is serviced only after receiving payment from a customer.</a:t>
            </a:r>
            <a:endParaRPr/>
          </a:p>
          <a:p>
            <a:pPr marL="342900" lvl="0" indent="-342900" algn="just" rtl="0">
              <a:spcBef>
                <a:spcPts val="640"/>
              </a:spcBef>
              <a:spcAft>
                <a:spcPts val="0"/>
              </a:spcAft>
              <a:buClr>
                <a:schemeClr val="dk1"/>
              </a:buClr>
              <a:buSzPts val="3200"/>
              <a:buNone/>
            </a:pPr>
            <a:r>
              <a:rPr lang="en"/>
              <a:t>7. The customer can pay by cash or by card.</a:t>
            </a:r>
            <a:endParaRPr/>
          </a:p>
          <a:p>
            <a:pPr marL="342900" lvl="0" indent="-342900" algn="just" rtl="0">
              <a:spcBef>
                <a:spcPts val="640"/>
              </a:spcBef>
              <a:spcAft>
                <a:spcPts val="0"/>
              </a:spcAft>
              <a:buClr>
                <a:schemeClr val="dk1"/>
              </a:buClr>
              <a:buSzPts val="3200"/>
              <a:buNone/>
            </a:pPr>
            <a:r>
              <a:rPr lang="en"/>
              <a:t>8. An invoice is made at the time of servicing the order. </a:t>
            </a:r>
            <a:endParaRPr/>
          </a:p>
          <a:p>
            <a:pPr marL="342900" lvl="0" indent="-342900" algn="just" rtl="0">
              <a:spcBef>
                <a:spcPts val="640"/>
              </a:spcBef>
              <a:spcAft>
                <a:spcPts val="1200"/>
              </a:spcAft>
              <a:buClr>
                <a:schemeClr val="dk1"/>
              </a:buClr>
              <a:buSzPts val="3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a:solidFill>
                  <a:srgbClr val="FF0000"/>
                </a:solidFill>
              </a:rPr>
              <a:t>OOAD</a:t>
            </a:r>
            <a:endParaRPr>
              <a:solidFill>
                <a:srgbClr val="FF0000"/>
              </a:solidFill>
            </a:endParaRPr>
          </a:p>
        </p:txBody>
      </p:sp>
      <p:sp>
        <p:nvSpPr>
          <p:cNvPr id="185" name="Google Shape;185;p3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
              <a:t>The functionalities may be classified into 3 main subsystems:</a:t>
            </a:r>
            <a:endParaRPr/>
          </a:p>
          <a:p>
            <a:pPr marL="742950" lvl="1" indent="-285750" algn="l" rtl="0">
              <a:spcBef>
                <a:spcPts val="560"/>
              </a:spcBef>
              <a:spcAft>
                <a:spcPts val="0"/>
              </a:spcAft>
              <a:buClr>
                <a:schemeClr val="dk1"/>
              </a:buClr>
              <a:buSzPts val="2800"/>
              <a:buChar char="○"/>
            </a:pPr>
            <a:r>
              <a:rPr lang="en"/>
              <a:t>Customer registration</a:t>
            </a:r>
            <a:endParaRPr/>
          </a:p>
          <a:p>
            <a:pPr marL="742950" lvl="1" indent="-285750" algn="l" rtl="0">
              <a:spcBef>
                <a:spcPts val="560"/>
              </a:spcBef>
              <a:spcAft>
                <a:spcPts val="0"/>
              </a:spcAft>
              <a:buClr>
                <a:schemeClr val="dk1"/>
              </a:buClr>
              <a:buSzPts val="2800"/>
              <a:buChar char="○"/>
            </a:pPr>
            <a:r>
              <a:rPr lang="en"/>
              <a:t>Inventory management</a:t>
            </a:r>
            <a:endParaRPr/>
          </a:p>
          <a:p>
            <a:pPr marL="742950" lvl="1" indent="-285750" algn="l" rtl="0">
              <a:spcBef>
                <a:spcPts val="560"/>
              </a:spcBef>
              <a:spcAft>
                <a:spcPts val="1200"/>
              </a:spcAft>
              <a:buClr>
                <a:schemeClr val="dk1"/>
              </a:buClr>
              <a:buSzPts val="2800"/>
              <a:buChar char="○"/>
            </a:pPr>
            <a:r>
              <a:rPr lang="en"/>
              <a:t>Purchasing subsystem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a:solidFill>
                  <a:srgbClr val="FF0000"/>
                </a:solidFill>
              </a:rPr>
              <a:t>Use Case diagrams</a:t>
            </a:r>
            <a:endParaRPr>
              <a:solidFill>
                <a:srgbClr val="FF0000"/>
              </a:solidFill>
            </a:endParaRPr>
          </a:p>
        </p:txBody>
      </p:sp>
      <p:sp>
        <p:nvSpPr>
          <p:cNvPr id="191" name="Google Shape;191;p3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pic>
        <p:nvPicPr>
          <p:cNvPr id="192" name="Google Shape;192;p36"/>
          <p:cNvPicPr preferRelativeResize="0"/>
          <p:nvPr/>
        </p:nvPicPr>
        <p:blipFill rotWithShape="1">
          <a:blip r:embed="rId3">
            <a:alphaModFix/>
          </a:blip>
          <a:srcRect/>
          <a:stretch/>
        </p:blipFill>
        <p:spPr>
          <a:xfrm>
            <a:off x="1142976" y="1439466"/>
            <a:ext cx="7429553" cy="31146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198" name="Google Shape;198;p37"/>
          <p:cNvPicPr preferRelativeResize="0"/>
          <p:nvPr/>
        </p:nvPicPr>
        <p:blipFill rotWithShape="1">
          <a:blip r:embed="rId3">
            <a:alphaModFix/>
          </a:blip>
          <a:srcRect/>
          <a:stretch/>
        </p:blipFill>
        <p:spPr>
          <a:xfrm>
            <a:off x="1071538" y="1446602"/>
            <a:ext cx="7500990" cy="30003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204" name="Google Shape;204;p38"/>
          <p:cNvPicPr preferRelativeResize="0"/>
          <p:nvPr/>
        </p:nvPicPr>
        <p:blipFill rotWithShape="1">
          <a:blip r:embed="rId3">
            <a:alphaModFix/>
          </a:blip>
          <a:srcRect/>
          <a:stretch/>
        </p:blipFill>
        <p:spPr>
          <a:xfrm>
            <a:off x="928662" y="1092993"/>
            <a:ext cx="7429552" cy="37290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
                <a:solidFill>
                  <a:srgbClr val="FF0000"/>
                </a:solidFill>
              </a:rPr>
              <a:t>Class Diagrams</a:t>
            </a:r>
            <a:endParaRPr>
              <a:solidFill>
                <a:srgbClr val="FF0000"/>
              </a:solidFill>
            </a:endParaRPr>
          </a:p>
        </p:txBody>
      </p:sp>
      <p:sp>
        <p:nvSpPr>
          <p:cNvPr id="210" name="Google Shape;210;p39"/>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
              <a:t>The class diagram is the most important entity in object oriented design.</a:t>
            </a:r>
            <a:endParaRPr/>
          </a:p>
          <a:p>
            <a:pPr marL="342900" lvl="0" indent="-342900" algn="just" rtl="0">
              <a:spcBef>
                <a:spcPts val="640"/>
              </a:spcBef>
              <a:spcAft>
                <a:spcPts val="0"/>
              </a:spcAft>
              <a:buClr>
                <a:schemeClr val="dk1"/>
              </a:buClr>
              <a:buSzPts val="3200"/>
              <a:buChar char="●"/>
            </a:pPr>
            <a:r>
              <a:rPr lang="en"/>
              <a:t>It is very effective in showing what objects exists in the system and the static relationship between the classes.</a:t>
            </a:r>
            <a:endParaRPr/>
          </a:p>
          <a:p>
            <a:pPr marL="342900" lvl="0" indent="-342900" algn="just" rtl="0">
              <a:spcBef>
                <a:spcPts val="640"/>
              </a:spcBef>
              <a:spcAft>
                <a:spcPts val="1200"/>
              </a:spcAft>
              <a:buClr>
                <a:schemeClr val="dk1"/>
              </a:buClr>
              <a:buSzPts val="3200"/>
              <a:buChar char="●"/>
            </a:pPr>
            <a:r>
              <a:rPr lang="en"/>
              <a:t>It shows the relationships, roles and the navigability between the various existing entities.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216" name="Google Shape;216;p40"/>
          <p:cNvPicPr preferRelativeResize="0"/>
          <p:nvPr/>
        </p:nvPicPr>
        <p:blipFill rotWithShape="1">
          <a:blip r:embed="rId3">
            <a:alphaModFix/>
          </a:blip>
          <a:srcRect/>
          <a:stretch/>
        </p:blipFill>
        <p:spPr>
          <a:xfrm>
            <a:off x="928662" y="375031"/>
            <a:ext cx="7715302" cy="40719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222" name="Google Shape;222;p41"/>
          <p:cNvPicPr preferRelativeResize="0"/>
          <p:nvPr/>
        </p:nvPicPr>
        <p:blipFill rotWithShape="1">
          <a:blip r:embed="rId3">
            <a:alphaModFix/>
          </a:blip>
          <a:srcRect/>
          <a:stretch/>
        </p:blipFill>
        <p:spPr>
          <a:xfrm>
            <a:off x="571472" y="0"/>
            <a:ext cx="8286808" cy="46613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228" name="Google Shape;228;p42"/>
          <p:cNvPicPr preferRelativeResize="0"/>
          <p:nvPr/>
        </p:nvPicPr>
        <p:blipFill rotWithShape="1">
          <a:blip r:embed="rId3">
            <a:alphaModFix/>
          </a:blip>
          <a:srcRect/>
          <a:stretch/>
        </p:blipFill>
        <p:spPr>
          <a:xfrm>
            <a:off x="571472" y="160718"/>
            <a:ext cx="8286808" cy="471490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234" name="Google Shape;234;p43"/>
          <p:cNvPicPr preferRelativeResize="0"/>
          <p:nvPr/>
        </p:nvPicPr>
        <p:blipFill rotWithShape="1">
          <a:blip r:embed="rId3">
            <a:alphaModFix/>
          </a:blip>
          <a:srcRect/>
          <a:stretch/>
        </p:blipFill>
        <p:spPr>
          <a:xfrm>
            <a:off x="1000100" y="1125131"/>
            <a:ext cx="7000923" cy="33218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0000FF"/>
                </a:solidFill>
              </a:rPr>
              <a:t>About Course</a:t>
            </a:r>
            <a:endParaRPr b="1">
              <a:solidFill>
                <a:srgbClr val="0000FF"/>
              </a:solidFill>
            </a:endParaRPr>
          </a:p>
        </p:txBody>
      </p:sp>
      <p:sp>
        <p:nvSpPr>
          <p:cNvPr id="81" name="Google Shape;81;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en" sz="2800"/>
              <a:t>Yet another (powerful/CP/fast) Programing Language</a:t>
            </a:r>
            <a:endParaRPr sz="2800"/>
          </a:p>
          <a:p>
            <a:pPr marL="457200" lvl="0" indent="-406400" algn="l" rtl="0">
              <a:lnSpc>
                <a:spcPct val="115000"/>
              </a:lnSpc>
              <a:spcBef>
                <a:spcPts val="0"/>
              </a:spcBef>
              <a:spcAft>
                <a:spcPts val="0"/>
              </a:spcAft>
              <a:buSzPts val="2800"/>
              <a:buChar char="●"/>
            </a:pPr>
            <a:r>
              <a:rPr lang="en" sz="2800"/>
              <a:t>Object Oriented Programming </a:t>
            </a:r>
            <a:endParaRPr sz="2800"/>
          </a:p>
          <a:p>
            <a:pPr marL="457200" lvl="0" indent="-406400" algn="l" rtl="0">
              <a:lnSpc>
                <a:spcPct val="115000"/>
              </a:lnSpc>
              <a:spcBef>
                <a:spcPts val="0"/>
              </a:spcBef>
              <a:spcAft>
                <a:spcPts val="0"/>
              </a:spcAft>
              <a:buSzPts val="2800"/>
              <a:buChar char="●"/>
            </a:pPr>
            <a:r>
              <a:rPr lang="en" sz="2800"/>
              <a:t>C++ (fast/speed)</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Contents</a:t>
            </a:r>
            <a:endParaRPr b="1">
              <a:latin typeface="Times New Roman"/>
              <a:ea typeface="Times New Roman"/>
              <a:cs typeface="Times New Roman"/>
              <a:sym typeface="Times New Roman"/>
            </a:endParaRPr>
          </a:p>
        </p:txBody>
      </p:sp>
      <p:sp>
        <p:nvSpPr>
          <p:cNvPr id="240" name="Google Shape;240;p4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
                <a:latin typeface="Times New Roman"/>
                <a:ea typeface="Times New Roman"/>
                <a:cs typeface="Times New Roman"/>
                <a:sym typeface="Times New Roman"/>
              </a:rPr>
              <a:t>Basic Concepts of C++</a:t>
            </a:r>
            <a:endParaRPr/>
          </a:p>
          <a:p>
            <a:pPr marL="342900" lvl="0" indent="-342900" algn="l" rtl="0">
              <a:spcBef>
                <a:spcPts val="640"/>
              </a:spcBef>
              <a:spcAft>
                <a:spcPts val="0"/>
              </a:spcAft>
              <a:buClr>
                <a:schemeClr val="dk1"/>
              </a:buClr>
              <a:buSzPts val="3200"/>
              <a:buChar char="●"/>
            </a:pPr>
            <a:r>
              <a:rPr lang="en">
                <a:latin typeface="Times New Roman"/>
                <a:ea typeface="Times New Roman"/>
                <a:cs typeface="Times New Roman"/>
                <a:sym typeface="Times New Roman"/>
              </a:rPr>
              <a:t>Difference between C and C++</a:t>
            </a:r>
            <a:endParaRPr/>
          </a:p>
          <a:p>
            <a:pPr marL="342900" lvl="0" indent="-342900" algn="l" rtl="0">
              <a:spcBef>
                <a:spcPts val="640"/>
              </a:spcBef>
              <a:spcAft>
                <a:spcPts val="0"/>
              </a:spcAft>
              <a:buClr>
                <a:schemeClr val="dk1"/>
              </a:buClr>
              <a:buSzPts val="3200"/>
              <a:buChar char="●"/>
            </a:pPr>
            <a:r>
              <a:rPr lang="en">
                <a:latin typeface="Times New Roman"/>
                <a:ea typeface="Times New Roman"/>
                <a:cs typeface="Times New Roman"/>
                <a:sym typeface="Times New Roman"/>
              </a:rPr>
              <a:t>Applications of C++</a:t>
            </a:r>
            <a:endParaRPr/>
          </a:p>
          <a:p>
            <a:pPr marL="342900" lvl="0" indent="-342900" algn="l" rtl="0">
              <a:spcBef>
                <a:spcPts val="640"/>
              </a:spcBef>
              <a:spcAft>
                <a:spcPts val="0"/>
              </a:spcAft>
              <a:buClr>
                <a:schemeClr val="dk1"/>
              </a:buClr>
              <a:buSzPts val="3200"/>
              <a:buChar char="●"/>
            </a:pPr>
            <a:r>
              <a:rPr lang="en">
                <a:latin typeface="Times New Roman"/>
                <a:ea typeface="Times New Roman"/>
                <a:cs typeface="Times New Roman"/>
                <a:sym typeface="Times New Roman"/>
              </a:rPr>
              <a:t>How a program is Compiled?</a:t>
            </a:r>
            <a:endParaRPr/>
          </a:p>
          <a:p>
            <a:pPr marL="342900" lvl="0" indent="-342900" algn="l" rtl="0">
              <a:spcBef>
                <a:spcPts val="640"/>
              </a:spcBef>
              <a:spcAft>
                <a:spcPts val="1200"/>
              </a:spcAft>
              <a:buClr>
                <a:schemeClr val="dk1"/>
              </a:buClr>
              <a:buSzPts val="3200"/>
              <a:buChar char="●"/>
            </a:pPr>
            <a:r>
              <a:rPr lang="en">
                <a:latin typeface="Times New Roman"/>
                <a:ea typeface="Times New Roman"/>
                <a:cs typeface="Times New Roman"/>
                <a:sym typeface="Times New Roman"/>
              </a:rPr>
              <a:t>Simple C++ Program</a:t>
            </a:r>
            <a:endParaRPr>
              <a:latin typeface="Times New Roman"/>
              <a:ea typeface="Times New Roman"/>
              <a:cs typeface="Times New Roman"/>
              <a:sym typeface="Times New Roman"/>
            </a:endParaRPr>
          </a:p>
        </p:txBody>
      </p:sp>
      <p:cxnSp>
        <p:nvCxnSpPr>
          <p:cNvPr id="241" name="Google Shape;241;p44"/>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5"/>
          <p:cNvSpPr txBox="1">
            <a:spLocks noGrp="1"/>
          </p:cNvSpPr>
          <p:nvPr>
            <p:ph type="title"/>
          </p:nvPr>
        </p:nvSpPr>
        <p:spPr>
          <a:xfrm>
            <a:off x="457200" y="1771650"/>
            <a:ext cx="8229600" cy="857400"/>
          </a:xfrm>
          <a:prstGeom prst="rect">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Basic Concepts of C++</a:t>
            </a:r>
            <a:endParaRPr b="1">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Basic Concepts of C++</a:t>
            </a:r>
            <a:endParaRPr b="1">
              <a:latin typeface="Times New Roman"/>
              <a:ea typeface="Times New Roman"/>
              <a:cs typeface="Times New Roman"/>
              <a:sym typeface="Times New Roman"/>
            </a:endParaRPr>
          </a:p>
        </p:txBody>
      </p:sp>
      <p:pic>
        <p:nvPicPr>
          <p:cNvPr id="252" name="Google Shape;252;p46" descr="Image result for layers of computer software"/>
          <p:cNvPicPr preferRelativeResize="0"/>
          <p:nvPr/>
        </p:nvPicPr>
        <p:blipFill rotWithShape="1">
          <a:blip r:embed="rId3">
            <a:alphaModFix/>
          </a:blip>
          <a:srcRect/>
          <a:stretch/>
        </p:blipFill>
        <p:spPr>
          <a:xfrm>
            <a:off x="1524000" y="1257300"/>
            <a:ext cx="4629150" cy="3292566"/>
          </a:xfrm>
          <a:prstGeom prst="rect">
            <a:avLst/>
          </a:prstGeom>
          <a:noFill/>
          <a:ln>
            <a:noFill/>
          </a:ln>
        </p:spPr>
      </p:pic>
      <p:sp>
        <p:nvSpPr>
          <p:cNvPr id="253" name="Google Shape;253;p46"/>
          <p:cNvSpPr txBox="1"/>
          <p:nvPr/>
        </p:nvSpPr>
        <p:spPr>
          <a:xfrm>
            <a:off x="609600" y="4572000"/>
            <a:ext cx="81534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b="1" i="0" u="none" strike="noStrike" cap="none">
                <a:solidFill>
                  <a:schemeClr val="dk1"/>
                </a:solidFill>
                <a:latin typeface="Times New Roman"/>
                <a:ea typeface="Times New Roman"/>
                <a:cs typeface="Times New Roman"/>
                <a:sym typeface="Times New Roman"/>
              </a:rPr>
              <a:t>Layers of Computer Software</a:t>
            </a:r>
            <a:endParaRPr sz="2400" b="1" i="0" u="none" strike="noStrike" cap="none">
              <a:solidFill>
                <a:schemeClr val="dk1"/>
              </a:solidFill>
              <a:latin typeface="Times New Roman"/>
              <a:ea typeface="Times New Roman"/>
              <a:cs typeface="Times New Roman"/>
              <a:sym typeface="Times New Roman"/>
            </a:endParaRPr>
          </a:p>
        </p:txBody>
      </p:sp>
      <p:cxnSp>
        <p:nvCxnSpPr>
          <p:cNvPr id="254" name="Google Shape;254;p46"/>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5C39-B3CB-6F45-839F-C6B22EB685F4}"/>
              </a:ext>
            </a:extLst>
          </p:cNvPr>
          <p:cNvSpPr>
            <a:spLocks noGrp="1"/>
          </p:cNvSpPr>
          <p:nvPr>
            <p:ph type="title"/>
          </p:nvPr>
        </p:nvSpPr>
        <p:spPr>
          <a:xfrm>
            <a:off x="2306672" y="230070"/>
            <a:ext cx="5003665" cy="994172"/>
          </a:xfrm>
        </p:spPr>
        <p:txBody>
          <a:bodyPr/>
          <a:lstStyle/>
          <a:p>
            <a:r>
              <a:rPr lang="en-US" dirty="0">
                <a:solidFill>
                  <a:srgbClr val="FF0000"/>
                </a:solidFill>
              </a:rPr>
              <a:t>C++ </a:t>
            </a:r>
            <a:r>
              <a:rPr lang="en-US" dirty="0"/>
              <a:t>versus</a:t>
            </a:r>
            <a:r>
              <a:rPr lang="en-US" dirty="0">
                <a:solidFill>
                  <a:srgbClr val="FF0000"/>
                </a:solidFill>
              </a:rPr>
              <a:t> </a:t>
            </a:r>
            <a:r>
              <a:rPr lang="en-US" dirty="0">
                <a:solidFill>
                  <a:schemeClr val="accent6">
                    <a:lumMod val="50000"/>
                  </a:schemeClr>
                </a:solidFill>
              </a:rPr>
              <a:t>C language</a:t>
            </a:r>
          </a:p>
        </p:txBody>
      </p:sp>
      <p:pic>
        <p:nvPicPr>
          <p:cNvPr id="4" name="Picture 3">
            <a:extLst>
              <a:ext uri="{FF2B5EF4-FFF2-40B4-BE49-F238E27FC236}">
                <a16:creationId xmlns:a16="http://schemas.microsoft.com/office/drawing/2014/main" id="{3C3A1BD7-F034-9046-8EAF-7D99679252E3}"/>
              </a:ext>
            </a:extLst>
          </p:cNvPr>
          <p:cNvPicPr>
            <a:picLocks noChangeAspect="1"/>
          </p:cNvPicPr>
          <p:nvPr/>
        </p:nvPicPr>
        <p:blipFill>
          <a:blip r:embed="rId2"/>
          <a:stretch>
            <a:fillRect/>
          </a:stretch>
        </p:blipFill>
        <p:spPr>
          <a:xfrm>
            <a:off x="1300669" y="1532107"/>
            <a:ext cx="5104577" cy="2960654"/>
          </a:xfrm>
          <a:prstGeom prst="rect">
            <a:avLst/>
          </a:prstGeom>
        </p:spPr>
      </p:pic>
    </p:spTree>
    <p:extLst>
      <p:ext uri="{BB962C8B-B14F-4D97-AF65-F5344CB8AC3E}">
        <p14:creationId xmlns:p14="http://schemas.microsoft.com/office/powerpoint/2010/main" val="2642635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846534" y="600075"/>
          <a:ext cx="6879432" cy="4057045"/>
        </p:xfrm>
        <a:graphic>
          <a:graphicData uri="http://schemas.openxmlformats.org/drawingml/2006/table">
            <a:tbl>
              <a:tblPr firstRow="1" firstCol="1" bandRow="1">
                <a:tableStyleId>{5C22544A-7EE6-4342-B048-85BDC9FD1C3A}</a:tableStyleId>
              </a:tblPr>
              <a:tblGrid>
                <a:gridCol w="448659">
                  <a:extLst>
                    <a:ext uri="{9D8B030D-6E8A-4147-A177-3AD203B41FA5}">
                      <a16:colId xmlns:a16="http://schemas.microsoft.com/office/drawing/2014/main" val="1937882148"/>
                    </a:ext>
                  </a:extLst>
                </a:gridCol>
                <a:gridCol w="2976775">
                  <a:extLst>
                    <a:ext uri="{9D8B030D-6E8A-4147-A177-3AD203B41FA5}">
                      <a16:colId xmlns:a16="http://schemas.microsoft.com/office/drawing/2014/main" val="3044950187"/>
                    </a:ext>
                  </a:extLst>
                </a:gridCol>
                <a:gridCol w="3453998">
                  <a:extLst>
                    <a:ext uri="{9D8B030D-6E8A-4147-A177-3AD203B41FA5}">
                      <a16:colId xmlns:a16="http://schemas.microsoft.com/office/drawing/2014/main" val="225124144"/>
                    </a:ext>
                  </a:extLst>
                </a:gridCol>
              </a:tblGrid>
              <a:tr h="547747">
                <a:tc>
                  <a:txBody>
                    <a:bodyPr/>
                    <a:lstStyle/>
                    <a:p>
                      <a:pPr algn="ctr">
                        <a:lnSpc>
                          <a:spcPct val="115000"/>
                        </a:lnSpc>
                        <a:spcAft>
                          <a:spcPts val="0"/>
                        </a:spcAft>
                      </a:pPr>
                      <a:r>
                        <a:rPr lang="en-US" sz="1800" dirty="0">
                          <a:effectLst/>
                        </a:rPr>
                        <a:t>Sr.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gn="ctr">
                        <a:lnSpc>
                          <a:spcPct val="115000"/>
                        </a:lnSpc>
                        <a:spcAft>
                          <a:spcPts val="0"/>
                        </a:spcAft>
                      </a:pPr>
                      <a:r>
                        <a:rPr lang="en-US" sz="1800">
                          <a:effectLst/>
                        </a:rPr>
                        <a:t>C language</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gn="ctr">
                        <a:lnSpc>
                          <a:spcPct val="115000"/>
                        </a:lnSpc>
                        <a:spcAft>
                          <a:spcPts val="0"/>
                        </a:spcAft>
                      </a:pPr>
                      <a:r>
                        <a:rPr lang="en-US" sz="1800" dirty="0">
                          <a:effectLst/>
                        </a:rPr>
                        <a:t>C++</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extLst>
                  <a:ext uri="{0D108BD9-81ED-4DB2-BD59-A6C34878D82A}">
                    <a16:rowId xmlns:a16="http://schemas.microsoft.com/office/drawing/2014/main" val="3905302447"/>
                  </a:ext>
                </a:extLst>
              </a:tr>
              <a:tr h="610648">
                <a:tc>
                  <a:txBody>
                    <a:bodyPr/>
                    <a:lstStyle/>
                    <a:p>
                      <a:pPr>
                        <a:lnSpc>
                          <a:spcPct val="115000"/>
                        </a:lnSpc>
                        <a:spcAft>
                          <a:spcPts val="0"/>
                        </a:spcAft>
                      </a:pPr>
                      <a:r>
                        <a:rPr lang="en-US" sz="1800" dirty="0">
                          <a:effectLst/>
                        </a:rPr>
                        <a:t>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nSpc>
                          <a:spcPct val="115000"/>
                        </a:lnSpc>
                        <a:spcAft>
                          <a:spcPts val="0"/>
                        </a:spcAft>
                      </a:pPr>
                      <a:r>
                        <a:rPr lang="en-US" sz="1800" dirty="0">
                          <a:effectLst/>
                        </a:rPr>
                        <a:t>Functions are basic elements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nSpc>
                          <a:spcPct val="115000"/>
                        </a:lnSpc>
                        <a:spcAft>
                          <a:spcPts val="0"/>
                        </a:spcAft>
                      </a:pPr>
                      <a:r>
                        <a:rPr lang="en-US" sz="1800" dirty="0">
                          <a:effectLst/>
                        </a:rPr>
                        <a:t>Classes are basic elements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extLst>
                  <a:ext uri="{0D108BD9-81ED-4DB2-BD59-A6C34878D82A}">
                    <a16:rowId xmlns:a16="http://schemas.microsoft.com/office/drawing/2014/main" val="1602780597"/>
                  </a:ext>
                </a:extLst>
              </a:tr>
              <a:tr h="610648">
                <a:tc>
                  <a:txBody>
                    <a:bodyPr/>
                    <a:lstStyle/>
                    <a:p>
                      <a:pPr>
                        <a:lnSpc>
                          <a:spcPct val="115000"/>
                        </a:lnSpc>
                        <a:spcAft>
                          <a:spcPts val="0"/>
                        </a:spcAft>
                      </a:pPr>
                      <a:r>
                        <a:rPr lang="en-US" sz="1800" dirty="0">
                          <a:effectLst/>
                        </a:rPr>
                        <a:t>2</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nSpc>
                          <a:spcPct val="115000"/>
                        </a:lnSpc>
                        <a:spcAft>
                          <a:spcPts val="0"/>
                        </a:spcAft>
                      </a:pPr>
                      <a:r>
                        <a:rPr lang="en-US" sz="1800" dirty="0">
                          <a:effectLst/>
                        </a:rPr>
                        <a:t>Focus on global functions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nSpc>
                          <a:spcPct val="115000"/>
                        </a:lnSpc>
                        <a:spcAft>
                          <a:spcPts val="0"/>
                        </a:spcAft>
                      </a:pPr>
                      <a:r>
                        <a:rPr lang="en-US" sz="1800" dirty="0">
                          <a:effectLst/>
                        </a:rPr>
                        <a:t>Focus on encapsulation (</a:t>
                      </a:r>
                      <a:r>
                        <a:rPr lang="en-US" sz="1800" dirty="0" err="1">
                          <a:effectLst/>
                        </a:rPr>
                        <a:t>data+functions</a:t>
                      </a:r>
                      <a:r>
                        <a:rPr lang="en-US" sz="1800" dirty="0">
                          <a:effectLst/>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extLst>
                  <a:ext uri="{0D108BD9-81ED-4DB2-BD59-A6C34878D82A}">
                    <a16:rowId xmlns:a16="http://schemas.microsoft.com/office/drawing/2014/main" val="2741089008"/>
                  </a:ext>
                </a:extLst>
              </a:tr>
              <a:tr h="610648">
                <a:tc>
                  <a:txBody>
                    <a:bodyPr/>
                    <a:lstStyle/>
                    <a:p>
                      <a:pPr>
                        <a:lnSpc>
                          <a:spcPct val="115000"/>
                        </a:lnSpc>
                        <a:spcAft>
                          <a:spcPts val="0"/>
                        </a:spcAft>
                      </a:pPr>
                      <a:r>
                        <a:rPr lang="en-US" sz="1800" dirty="0">
                          <a:effectLst/>
                        </a:rPr>
                        <a:t>3</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nSpc>
                          <a:spcPct val="115000"/>
                        </a:lnSpc>
                        <a:spcAft>
                          <a:spcPts val="0"/>
                        </a:spcAft>
                      </a:pPr>
                      <a:r>
                        <a:rPr lang="en-US" sz="1800" dirty="0">
                          <a:effectLst/>
                        </a:rPr>
                        <a:t>Functions share global data</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nSpc>
                          <a:spcPct val="115000"/>
                        </a:lnSpc>
                        <a:spcAft>
                          <a:spcPts val="0"/>
                        </a:spcAft>
                      </a:pPr>
                      <a:r>
                        <a:rPr lang="en-US" sz="1800">
                          <a:effectLst/>
                        </a:rPr>
                        <a:t>Data and function access is controlled</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extLst>
                  <a:ext uri="{0D108BD9-81ED-4DB2-BD59-A6C34878D82A}">
                    <a16:rowId xmlns:a16="http://schemas.microsoft.com/office/drawing/2014/main" val="1578249908"/>
                  </a:ext>
                </a:extLst>
              </a:tr>
              <a:tr h="547747">
                <a:tc>
                  <a:txBody>
                    <a:bodyPr/>
                    <a:lstStyle/>
                    <a:p>
                      <a:pPr>
                        <a:lnSpc>
                          <a:spcPct val="115000"/>
                        </a:lnSpc>
                        <a:spcAft>
                          <a:spcPts val="0"/>
                        </a:spcAft>
                      </a:pPr>
                      <a:r>
                        <a:rPr lang="en-US" sz="1800" dirty="0">
                          <a:effectLst/>
                        </a:rPr>
                        <a:t>4</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nSpc>
                          <a:spcPct val="115000"/>
                        </a:lnSpc>
                        <a:spcAft>
                          <a:spcPts val="0"/>
                        </a:spcAft>
                      </a:pPr>
                      <a:r>
                        <a:rPr lang="en-US" sz="1800">
                          <a:effectLst/>
                        </a:rPr>
                        <a:t>Data moves openly</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nSpc>
                          <a:spcPct val="115000"/>
                        </a:lnSpc>
                        <a:spcAft>
                          <a:spcPts val="0"/>
                        </a:spcAft>
                      </a:pPr>
                      <a:r>
                        <a:rPr lang="en-US" sz="1800">
                          <a:effectLst/>
                        </a:rPr>
                        <a:t>Data is bounded with classes</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extLst>
                  <a:ext uri="{0D108BD9-81ED-4DB2-BD59-A6C34878D82A}">
                    <a16:rowId xmlns:a16="http://schemas.microsoft.com/office/drawing/2014/main" val="2361804878"/>
                  </a:ext>
                </a:extLst>
              </a:tr>
              <a:tr h="1129607">
                <a:tc>
                  <a:txBody>
                    <a:bodyPr/>
                    <a:lstStyle/>
                    <a:p>
                      <a:pPr>
                        <a:lnSpc>
                          <a:spcPct val="115000"/>
                        </a:lnSpc>
                        <a:spcAft>
                          <a:spcPts val="0"/>
                        </a:spcAft>
                      </a:pPr>
                      <a:r>
                        <a:rPr lang="en-US" sz="1800" dirty="0">
                          <a:effectLst/>
                        </a:rPr>
                        <a:t>5</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nSpc>
                          <a:spcPct val="115000"/>
                        </a:lnSpc>
                        <a:spcAft>
                          <a:spcPts val="0"/>
                        </a:spcAft>
                      </a:pPr>
                      <a:r>
                        <a:rPr lang="en-US" sz="1800" dirty="0">
                          <a:effectLst/>
                        </a:rPr>
                        <a:t>Top down approach (break down into functions)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tc>
                  <a:txBody>
                    <a:bodyPr/>
                    <a:lstStyle/>
                    <a:p>
                      <a:pPr>
                        <a:lnSpc>
                          <a:spcPct val="115000"/>
                        </a:lnSpc>
                        <a:spcAft>
                          <a:spcPts val="0"/>
                        </a:spcAft>
                      </a:pPr>
                      <a:r>
                        <a:rPr lang="en-US" sz="1800" dirty="0">
                          <a:effectLst/>
                        </a:rPr>
                        <a:t>Bottom up (clubbing of data and functions together)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51435" marR="51435" marT="0" marB="0"/>
                </a:tc>
                <a:extLst>
                  <a:ext uri="{0D108BD9-81ED-4DB2-BD59-A6C34878D82A}">
                    <a16:rowId xmlns:a16="http://schemas.microsoft.com/office/drawing/2014/main" val="1021937934"/>
                  </a:ext>
                </a:extLst>
              </a:tr>
            </a:tbl>
          </a:graphicData>
        </a:graphic>
      </p:graphicFrame>
    </p:spTree>
    <p:extLst>
      <p:ext uri="{BB962C8B-B14F-4D97-AF65-F5344CB8AC3E}">
        <p14:creationId xmlns:p14="http://schemas.microsoft.com/office/powerpoint/2010/main" val="3969781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47" descr="Image result for abstraction C++"/>
          <p:cNvPicPr preferRelativeResize="0"/>
          <p:nvPr/>
        </p:nvPicPr>
        <p:blipFill rotWithShape="1">
          <a:blip r:embed="rId3">
            <a:alphaModFix/>
          </a:blip>
          <a:srcRect/>
          <a:stretch/>
        </p:blipFill>
        <p:spPr>
          <a:xfrm>
            <a:off x="457200" y="1085850"/>
            <a:ext cx="5829300" cy="3852639"/>
          </a:xfrm>
          <a:prstGeom prst="rect">
            <a:avLst/>
          </a:prstGeom>
          <a:noFill/>
          <a:ln>
            <a:noFill/>
          </a:ln>
        </p:spPr>
      </p:pic>
      <p:sp>
        <p:nvSpPr>
          <p:cNvPr id="260" name="Google Shape;260;p47"/>
          <p:cNvSpPr txBox="1">
            <a:spLocks noGrp="1"/>
          </p:cNvSpPr>
          <p:nvPr>
            <p:ph type="title"/>
          </p:nvPr>
        </p:nvSpPr>
        <p:spPr>
          <a:xfrm>
            <a:off x="311700" y="333769"/>
            <a:ext cx="8520600" cy="429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57142"/>
              <a:buFont typeface="Times New Roman"/>
              <a:buNone/>
            </a:pPr>
            <a:r>
              <a:rPr lang="en" b="1">
                <a:latin typeface="Times New Roman"/>
                <a:ea typeface="Times New Roman"/>
                <a:cs typeface="Times New Roman"/>
                <a:sym typeface="Times New Roman"/>
              </a:rPr>
              <a:t>Basic Concepts of C++</a:t>
            </a:r>
            <a:endParaRPr b="1">
              <a:latin typeface="Times New Roman"/>
              <a:ea typeface="Times New Roman"/>
              <a:cs typeface="Times New Roman"/>
              <a:sym typeface="Times New Roman"/>
            </a:endParaRPr>
          </a:p>
        </p:txBody>
      </p:sp>
      <p:cxnSp>
        <p:nvCxnSpPr>
          <p:cNvPr id="261" name="Google Shape;261;p47"/>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8"/>
          <p:cNvSpPr txBox="1">
            <a:spLocks noGrp="1"/>
          </p:cNvSpPr>
          <p:nvPr>
            <p:ph type="body" idx="1"/>
          </p:nvPr>
        </p:nvSpPr>
        <p:spPr>
          <a:xfrm>
            <a:off x="304800" y="1085850"/>
            <a:ext cx="8610600" cy="3771900"/>
          </a:xfrm>
          <a:prstGeom prst="rect">
            <a:avLst/>
          </a:prstGeom>
          <a:noFill/>
          <a:ln>
            <a:noFill/>
          </a:ln>
        </p:spPr>
        <p:txBody>
          <a:bodyPr spcFirstLastPara="1" wrap="square" lIns="91425" tIns="45700" rIns="91425" bIns="45700" anchor="t" anchorCtr="0">
            <a:normAutofit fontScale="85000" lnSpcReduction="20000"/>
          </a:bodyPr>
          <a:lstStyle/>
          <a:p>
            <a:pPr marL="342900" lvl="0" indent="-323850" algn="just" rtl="0">
              <a:spcBef>
                <a:spcPts val="0"/>
              </a:spcBef>
              <a:spcAft>
                <a:spcPts val="0"/>
              </a:spcAft>
              <a:buClr>
                <a:schemeClr val="dk1"/>
              </a:buClr>
              <a:buSzPct val="100000"/>
              <a:buChar char="●"/>
            </a:pPr>
            <a:r>
              <a:rPr lang="en" sz="2000" b="1">
                <a:latin typeface="Times New Roman"/>
                <a:ea typeface="Times New Roman"/>
                <a:cs typeface="Times New Roman"/>
                <a:sym typeface="Times New Roman"/>
              </a:rPr>
              <a:t>Object Oriented Programming</a:t>
            </a:r>
            <a:r>
              <a:rPr lang="en" sz="2000">
                <a:latin typeface="Times New Roman"/>
                <a:ea typeface="Times New Roman"/>
                <a:cs typeface="Times New Roman"/>
                <a:sym typeface="Times New Roman"/>
              </a:rPr>
              <a:t> is method of programming where a system is considered as a collection of objects that interact together to accomplish certain tasks. Objects are entities that encapsulate data and procedures that operate on the data.</a:t>
            </a:r>
            <a:endParaRPr/>
          </a:p>
          <a:p>
            <a:pPr marL="342900" lvl="0" indent="-323850" algn="just" rtl="0">
              <a:spcBef>
                <a:spcPts val="400"/>
              </a:spcBef>
              <a:spcAft>
                <a:spcPts val="0"/>
              </a:spcAft>
              <a:buClr>
                <a:schemeClr val="dk1"/>
              </a:buClr>
              <a:buSzPct val="100000"/>
              <a:buChar char="●"/>
            </a:pPr>
            <a:r>
              <a:rPr lang="en" sz="2000">
                <a:latin typeface="Times New Roman"/>
                <a:ea typeface="Times New Roman"/>
                <a:cs typeface="Times New Roman"/>
                <a:sym typeface="Times New Roman"/>
              </a:rPr>
              <a:t>In </a:t>
            </a:r>
            <a:r>
              <a:rPr lang="en" sz="2000" b="1">
                <a:latin typeface="Times New Roman"/>
                <a:ea typeface="Times New Roman"/>
                <a:cs typeface="Times New Roman"/>
                <a:sym typeface="Times New Roman"/>
              </a:rPr>
              <a:t>OOPS </a:t>
            </a:r>
            <a:r>
              <a:rPr lang="en" sz="2000">
                <a:latin typeface="Times New Roman"/>
                <a:ea typeface="Times New Roman"/>
                <a:cs typeface="Times New Roman"/>
                <a:sym typeface="Times New Roman"/>
              </a:rPr>
              <a:t>first a concept known as </a:t>
            </a:r>
            <a:r>
              <a:rPr lang="en" sz="2000" b="1">
                <a:latin typeface="Times New Roman"/>
                <a:ea typeface="Times New Roman"/>
                <a:cs typeface="Times New Roman"/>
                <a:sym typeface="Times New Roman"/>
              </a:rPr>
              <a:t>"</a:t>
            </a:r>
            <a:r>
              <a:rPr lang="en" sz="2000">
                <a:latin typeface="Times New Roman"/>
                <a:ea typeface="Times New Roman"/>
                <a:cs typeface="Times New Roman"/>
                <a:sym typeface="Times New Roman"/>
              </a:rPr>
              <a:t>Object Oriented Analysis </a:t>
            </a:r>
            <a:r>
              <a:rPr lang="en" sz="2000" b="1">
                <a:latin typeface="Times New Roman"/>
                <a:ea typeface="Times New Roman"/>
                <a:cs typeface="Times New Roman"/>
                <a:sym typeface="Times New Roman"/>
              </a:rPr>
              <a:t>(OOA)" </a:t>
            </a:r>
            <a:r>
              <a:rPr lang="en" sz="2000">
                <a:latin typeface="Times New Roman"/>
                <a:ea typeface="Times New Roman"/>
                <a:cs typeface="Times New Roman"/>
                <a:sym typeface="Times New Roman"/>
              </a:rPr>
              <a:t>is used to specify the objects in term of real world requirements, their behavior and interactions required. The next concept would be the</a:t>
            </a:r>
            <a:r>
              <a:rPr lang="en" sz="2000" b="1">
                <a:latin typeface="Times New Roman"/>
                <a:ea typeface="Times New Roman"/>
                <a:cs typeface="Times New Roman"/>
                <a:sym typeface="Times New Roman"/>
              </a:rPr>
              <a:t> "</a:t>
            </a:r>
            <a:r>
              <a:rPr lang="en" sz="2000">
                <a:latin typeface="Times New Roman"/>
                <a:ea typeface="Times New Roman"/>
                <a:cs typeface="Times New Roman"/>
                <a:sym typeface="Times New Roman"/>
              </a:rPr>
              <a:t>Object Oriented Design </a:t>
            </a:r>
            <a:r>
              <a:rPr lang="en" sz="2000" b="1">
                <a:latin typeface="Times New Roman"/>
                <a:ea typeface="Times New Roman"/>
                <a:cs typeface="Times New Roman"/>
                <a:sym typeface="Times New Roman"/>
              </a:rPr>
              <a:t>(OOD)" </a:t>
            </a:r>
            <a:r>
              <a:rPr lang="en" sz="2000">
                <a:latin typeface="Times New Roman"/>
                <a:ea typeface="Times New Roman"/>
                <a:cs typeface="Times New Roman"/>
                <a:sym typeface="Times New Roman"/>
              </a:rPr>
              <a:t>that converts these real-time requirements as a hierarchy of objects in terms of software development requirement. Finally OOPS is used to implement the requirements using the C++ programming language.</a:t>
            </a:r>
            <a:endParaRPr/>
          </a:p>
          <a:p>
            <a:pPr marL="342900" lvl="0" indent="-215900" algn="just" rtl="0">
              <a:spcBef>
                <a:spcPts val="400"/>
              </a:spcBef>
              <a:spcAft>
                <a:spcPts val="0"/>
              </a:spcAft>
              <a:buClr>
                <a:schemeClr val="dk1"/>
              </a:buClr>
              <a:buSzPct val="100000"/>
              <a:buNone/>
            </a:pPr>
            <a:endParaRPr sz="2000">
              <a:latin typeface="Times New Roman"/>
              <a:ea typeface="Times New Roman"/>
              <a:cs typeface="Times New Roman"/>
              <a:sym typeface="Times New Roman"/>
            </a:endParaRPr>
          </a:p>
          <a:p>
            <a:pPr marL="342900" lvl="0" indent="-323850" algn="just" rtl="0">
              <a:spcBef>
                <a:spcPts val="400"/>
              </a:spcBef>
              <a:spcAft>
                <a:spcPts val="0"/>
              </a:spcAft>
              <a:buClr>
                <a:schemeClr val="dk1"/>
              </a:buClr>
              <a:buSzPct val="100000"/>
              <a:buChar char="●"/>
            </a:pPr>
            <a:r>
              <a:rPr lang="en" sz="2000">
                <a:latin typeface="Times New Roman"/>
                <a:ea typeface="Times New Roman"/>
                <a:cs typeface="Times New Roman"/>
                <a:sym typeface="Times New Roman"/>
              </a:rPr>
              <a:t>The main purpose of object oriented programming is to simplify the design, programming and most importantly debugging a program. So to modify a particular data, it is easy to identify which function to use. To add additional features it is easy to identify where to add functions and its related data.</a:t>
            </a:r>
            <a:endParaRPr/>
          </a:p>
          <a:p>
            <a:pPr marL="342900" lvl="0" indent="-215900" algn="just" rtl="0">
              <a:spcBef>
                <a:spcPts val="400"/>
              </a:spcBef>
              <a:spcAft>
                <a:spcPts val="1200"/>
              </a:spcAft>
              <a:buClr>
                <a:schemeClr val="dk1"/>
              </a:buClr>
              <a:buSzPct val="100000"/>
              <a:buNone/>
            </a:pPr>
            <a:endParaRPr sz="2000"/>
          </a:p>
        </p:txBody>
      </p:sp>
      <p:sp>
        <p:nvSpPr>
          <p:cNvPr id="267" name="Google Shape;267;p4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Basic Concepts of C++</a:t>
            </a:r>
            <a:endParaRPr b="1">
              <a:latin typeface="Times New Roman"/>
              <a:ea typeface="Times New Roman"/>
              <a:cs typeface="Times New Roman"/>
              <a:sym typeface="Times New Roman"/>
            </a:endParaRPr>
          </a:p>
        </p:txBody>
      </p:sp>
      <p:cxnSp>
        <p:nvCxnSpPr>
          <p:cNvPr id="268" name="Google Shape;268;p48"/>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Basic Concepts of C++</a:t>
            </a:r>
            <a:endParaRPr b="1">
              <a:latin typeface="Times New Roman"/>
              <a:ea typeface="Times New Roman"/>
              <a:cs typeface="Times New Roman"/>
              <a:sym typeface="Times New Roman"/>
            </a:endParaRPr>
          </a:p>
        </p:txBody>
      </p:sp>
      <p:sp>
        <p:nvSpPr>
          <p:cNvPr id="274" name="Google Shape;274;p49"/>
          <p:cNvSpPr txBox="1"/>
          <p:nvPr/>
        </p:nvSpPr>
        <p:spPr>
          <a:xfrm>
            <a:off x="495300" y="1063375"/>
            <a:ext cx="8153400" cy="4525200"/>
          </a:xfrm>
          <a:prstGeom prst="rect">
            <a:avLst/>
          </a:prstGeom>
          <a:noFill/>
          <a:ln>
            <a:noFill/>
          </a:ln>
        </p:spPr>
        <p:txBody>
          <a:bodyPr spcFirstLastPara="1" wrap="square" lIns="91425" tIns="45700" rIns="91425" bIns="45700" anchor="t" anchorCtr="0">
            <a:spAutoFit/>
          </a:bodyPr>
          <a:lstStyle/>
          <a:p>
            <a:pPr marL="0" marR="0" lvl="0" indent="-152400" algn="just" rtl="0">
              <a:spcBef>
                <a:spcPts val="0"/>
              </a:spcBef>
              <a:spcAft>
                <a:spcPts val="0"/>
              </a:spcAft>
              <a:buClr>
                <a:schemeClr val="dk1"/>
              </a:buClr>
              <a:buSzPts val="2400"/>
              <a:buFont typeface="Arial"/>
              <a:buChar char="•"/>
            </a:pPr>
            <a:r>
              <a:rPr lang="en" sz="2400" b="1" i="0" u="none" strike="noStrike" cap="none" dirty="0">
                <a:solidFill>
                  <a:schemeClr val="dk1"/>
                </a:solidFill>
                <a:latin typeface="Times New Roman"/>
                <a:ea typeface="Times New Roman"/>
                <a:cs typeface="Times New Roman"/>
                <a:sym typeface="Times New Roman"/>
              </a:rPr>
              <a:t>  </a:t>
            </a:r>
            <a:r>
              <a:rPr lang="en" sz="2400" b="0" i="0" u="none" strike="noStrike" cap="none" dirty="0">
                <a:solidFill>
                  <a:schemeClr val="dk1"/>
                </a:solidFill>
                <a:latin typeface="Times New Roman"/>
                <a:ea typeface="Times New Roman"/>
                <a:cs typeface="Times New Roman"/>
                <a:sym typeface="Times New Roman"/>
              </a:rPr>
              <a:t>Object Oriented Programming Language</a:t>
            </a:r>
            <a:endParaRPr dirty="0"/>
          </a:p>
          <a:p>
            <a:pPr marL="0" marR="0" lvl="0" indent="0" algn="just" rtl="0">
              <a:spcBef>
                <a:spcPts val="0"/>
              </a:spcBef>
              <a:spcAft>
                <a:spcPts val="0"/>
              </a:spcAft>
              <a:buNone/>
            </a:pPr>
            <a:endParaRPr sz="2400" b="0" i="0" u="none" strike="noStrike" cap="none" dirty="0">
              <a:solidFill>
                <a:schemeClr val="dk1"/>
              </a:solidFill>
              <a:latin typeface="Times New Roman"/>
              <a:ea typeface="Times New Roman"/>
              <a:cs typeface="Times New Roman"/>
              <a:sym typeface="Times New Roman"/>
            </a:endParaRPr>
          </a:p>
          <a:p>
            <a:pPr marL="0" marR="0" lvl="0" indent="-152400" algn="just" rtl="0">
              <a:spcBef>
                <a:spcPts val="0"/>
              </a:spcBef>
              <a:spcAft>
                <a:spcPts val="0"/>
              </a:spcAft>
              <a:buClr>
                <a:schemeClr val="dk1"/>
              </a:buClr>
              <a:buSzPts val="2400"/>
              <a:buFont typeface="Arial"/>
              <a:buChar char="•"/>
            </a:pPr>
            <a:r>
              <a:rPr lang="en" sz="2400" b="0" i="0" u="none" strike="noStrike" cap="none" dirty="0">
                <a:solidFill>
                  <a:schemeClr val="dk1"/>
                </a:solidFill>
                <a:latin typeface="Times New Roman"/>
                <a:ea typeface="Times New Roman"/>
                <a:cs typeface="Times New Roman"/>
                <a:sym typeface="Times New Roman"/>
              </a:rPr>
              <a:t>  Basic Concepts:</a:t>
            </a:r>
            <a:endParaRPr dirty="0"/>
          </a:p>
          <a:p>
            <a:pPr marL="457200" marR="0" lvl="1" indent="-152400" algn="just" rtl="0">
              <a:spcBef>
                <a:spcPts val="0"/>
              </a:spcBef>
              <a:spcAft>
                <a:spcPts val="0"/>
              </a:spcAft>
              <a:buClr>
                <a:schemeClr val="dk1"/>
              </a:buClr>
              <a:buSzPts val="2400"/>
              <a:buFont typeface="Arial"/>
              <a:buChar char="•"/>
            </a:pPr>
            <a:r>
              <a:rPr lang="en" sz="2400" b="0" i="0" u="none" strike="noStrike" cap="none" dirty="0">
                <a:solidFill>
                  <a:schemeClr val="dk1"/>
                </a:solidFill>
                <a:latin typeface="Times New Roman"/>
                <a:ea typeface="Times New Roman"/>
                <a:cs typeface="Times New Roman"/>
                <a:sym typeface="Times New Roman"/>
              </a:rPr>
              <a:t>  Objects</a:t>
            </a:r>
            <a:endParaRPr dirty="0"/>
          </a:p>
          <a:p>
            <a:pPr marL="457200" marR="0" lvl="1" indent="-152400" algn="just" rtl="0">
              <a:spcBef>
                <a:spcPts val="0"/>
              </a:spcBef>
              <a:spcAft>
                <a:spcPts val="0"/>
              </a:spcAft>
              <a:buClr>
                <a:schemeClr val="dk1"/>
              </a:buClr>
              <a:buSzPts val="2400"/>
              <a:buFont typeface="Arial"/>
              <a:buChar char="•"/>
            </a:pPr>
            <a:r>
              <a:rPr lang="en" sz="2400" b="0" i="0" u="none" strike="noStrike" cap="none" dirty="0">
                <a:solidFill>
                  <a:schemeClr val="dk1"/>
                </a:solidFill>
                <a:latin typeface="Times New Roman"/>
                <a:ea typeface="Times New Roman"/>
                <a:cs typeface="Times New Roman"/>
                <a:sym typeface="Times New Roman"/>
              </a:rPr>
              <a:t>  Classes</a:t>
            </a:r>
            <a:endParaRPr dirty="0"/>
          </a:p>
          <a:p>
            <a:pPr marL="457200" marR="0" lvl="1" indent="-152400" algn="just" rtl="0">
              <a:spcBef>
                <a:spcPts val="0"/>
              </a:spcBef>
              <a:spcAft>
                <a:spcPts val="0"/>
              </a:spcAft>
              <a:buClr>
                <a:schemeClr val="dk1"/>
              </a:buClr>
              <a:buSzPts val="2400"/>
              <a:buFont typeface="Arial"/>
              <a:buChar char="•"/>
            </a:pPr>
            <a:r>
              <a:rPr lang="en" sz="2400" b="0" i="0" u="none" strike="noStrike" cap="none" dirty="0">
                <a:solidFill>
                  <a:schemeClr val="dk1"/>
                </a:solidFill>
                <a:latin typeface="Times New Roman"/>
                <a:ea typeface="Times New Roman"/>
                <a:cs typeface="Times New Roman"/>
                <a:sym typeface="Times New Roman"/>
              </a:rPr>
              <a:t>  Data Abstraction</a:t>
            </a:r>
            <a:endParaRPr dirty="0"/>
          </a:p>
          <a:p>
            <a:pPr marL="457200" marR="0" lvl="1" indent="-152400" algn="just" rtl="0">
              <a:spcBef>
                <a:spcPts val="0"/>
              </a:spcBef>
              <a:spcAft>
                <a:spcPts val="0"/>
              </a:spcAft>
              <a:buClr>
                <a:schemeClr val="dk1"/>
              </a:buClr>
              <a:buSzPts val="2400"/>
              <a:buFont typeface="Arial"/>
              <a:buChar char="•"/>
            </a:pPr>
            <a:r>
              <a:rPr lang="en" sz="2400" b="0" i="0" u="none" strike="noStrike" cap="none" dirty="0">
                <a:solidFill>
                  <a:schemeClr val="dk1"/>
                </a:solidFill>
                <a:latin typeface="Times New Roman"/>
                <a:ea typeface="Times New Roman"/>
                <a:cs typeface="Times New Roman"/>
                <a:sym typeface="Times New Roman"/>
              </a:rPr>
              <a:t>  Encapsulation</a:t>
            </a:r>
            <a:endParaRPr dirty="0"/>
          </a:p>
          <a:p>
            <a:pPr marL="457200" marR="0" lvl="1" indent="-152400" algn="just" rtl="0">
              <a:spcBef>
                <a:spcPts val="0"/>
              </a:spcBef>
              <a:spcAft>
                <a:spcPts val="0"/>
              </a:spcAft>
              <a:buClr>
                <a:schemeClr val="dk1"/>
              </a:buClr>
              <a:buSzPts val="2400"/>
              <a:buFont typeface="Arial"/>
              <a:buChar char="•"/>
            </a:pPr>
            <a:r>
              <a:rPr lang="en" sz="2400" b="0" i="0" u="none" strike="noStrike" cap="none" dirty="0">
                <a:solidFill>
                  <a:schemeClr val="dk1"/>
                </a:solidFill>
                <a:latin typeface="Times New Roman"/>
                <a:ea typeface="Times New Roman"/>
                <a:cs typeface="Times New Roman"/>
                <a:sym typeface="Times New Roman"/>
              </a:rPr>
              <a:t>  Inheritance</a:t>
            </a:r>
            <a:endParaRPr dirty="0"/>
          </a:p>
          <a:p>
            <a:pPr marL="457200" marR="0" lvl="1" indent="-152400" algn="just" rtl="0">
              <a:spcBef>
                <a:spcPts val="0"/>
              </a:spcBef>
              <a:spcAft>
                <a:spcPts val="0"/>
              </a:spcAft>
              <a:buClr>
                <a:schemeClr val="dk1"/>
              </a:buClr>
              <a:buSzPts val="2400"/>
              <a:buFont typeface="Arial"/>
              <a:buChar char="•"/>
            </a:pPr>
            <a:r>
              <a:rPr lang="en" sz="2400" b="0" i="0" u="none" strike="noStrike" cap="none" dirty="0">
                <a:solidFill>
                  <a:schemeClr val="dk1"/>
                </a:solidFill>
                <a:latin typeface="Times New Roman"/>
                <a:ea typeface="Times New Roman"/>
                <a:cs typeface="Times New Roman"/>
                <a:sym typeface="Times New Roman"/>
              </a:rPr>
              <a:t>  Polymorphism</a:t>
            </a:r>
            <a:endParaRPr dirty="0"/>
          </a:p>
          <a:p>
            <a:pPr marL="457200" marR="0" lvl="1" indent="-152400" algn="just" rtl="0">
              <a:spcBef>
                <a:spcPts val="0"/>
              </a:spcBef>
              <a:spcAft>
                <a:spcPts val="0"/>
              </a:spcAft>
              <a:buClr>
                <a:schemeClr val="dk1"/>
              </a:buClr>
              <a:buSzPts val="2400"/>
              <a:buFont typeface="Arial"/>
              <a:buChar char="•"/>
            </a:pPr>
            <a:r>
              <a:rPr lang="en" sz="2400" b="1" i="0" u="none" strike="noStrike" cap="none" dirty="0">
                <a:solidFill>
                  <a:schemeClr val="dk1"/>
                </a:solidFill>
                <a:latin typeface="Times New Roman"/>
                <a:ea typeface="Times New Roman"/>
                <a:cs typeface="Times New Roman"/>
                <a:sym typeface="Times New Roman"/>
              </a:rPr>
              <a:t>  </a:t>
            </a:r>
            <a:r>
              <a:rPr lang="en" sz="2400" b="0" i="0" u="none" strike="noStrike" cap="none" dirty="0">
                <a:solidFill>
                  <a:schemeClr val="dk1"/>
                </a:solidFill>
                <a:latin typeface="Times New Roman"/>
                <a:ea typeface="Times New Roman"/>
                <a:cs typeface="Times New Roman"/>
                <a:sym typeface="Times New Roman"/>
              </a:rPr>
              <a:t>Dynamic Binding</a:t>
            </a:r>
            <a:endParaRPr dirty="0"/>
          </a:p>
          <a:p>
            <a:pPr marL="457200" marR="0" lvl="1" indent="-152400" algn="just" rtl="0">
              <a:spcBef>
                <a:spcPts val="0"/>
              </a:spcBef>
              <a:spcAft>
                <a:spcPts val="0"/>
              </a:spcAft>
              <a:buClr>
                <a:schemeClr val="dk1"/>
              </a:buClr>
              <a:buSzPts val="2400"/>
              <a:buFont typeface="Arial"/>
              <a:buChar char="•"/>
            </a:pPr>
            <a:r>
              <a:rPr lang="en" sz="2400" b="0" i="0" u="none" strike="noStrike" cap="none" dirty="0">
                <a:solidFill>
                  <a:schemeClr val="dk1"/>
                </a:solidFill>
                <a:latin typeface="Times New Roman"/>
                <a:ea typeface="Times New Roman"/>
                <a:cs typeface="Times New Roman"/>
                <a:sym typeface="Times New Roman"/>
              </a:rPr>
              <a:t>  Message Passing</a:t>
            </a:r>
            <a:endParaRPr dirty="0"/>
          </a:p>
          <a:p>
            <a:pPr marL="0" marR="0" lvl="0" indent="0" algn="just" rtl="0">
              <a:spcBef>
                <a:spcPts val="0"/>
              </a:spcBef>
              <a:spcAft>
                <a:spcPts val="0"/>
              </a:spcAft>
              <a:buNone/>
            </a:pPr>
            <a:endParaRPr sz="2400" b="0" i="0" u="none" strike="noStrike" cap="none" dirty="0">
              <a:solidFill>
                <a:schemeClr val="dk1"/>
              </a:solidFill>
              <a:latin typeface="Times New Roman"/>
              <a:ea typeface="Times New Roman"/>
              <a:cs typeface="Times New Roman"/>
              <a:sym typeface="Times New Roman"/>
            </a:endParaRPr>
          </a:p>
        </p:txBody>
      </p:sp>
      <p:cxnSp>
        <p:nvCxnSpPr>
          <p:cNvPr id="275" name="Google Shape;275;p49"/>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body" idx="1"/>
          </p:nvPr>
        </p:nvSpPr>
        <p:spPr>
          <a:xfrm>
            <a:off x="304800" y="1028700"/>
            <a:ext cx="8534400" cy="3943200"/>
          </a:xfrm>
          <a:prstGeom prst="rect">
            <a:avLst/>
          </a:prstGeom>
          <a:noFill/>
          <a:ln>
            <a:noFill/>
          </a:ln>
        </p:spPr>
        <p:txBody>
          <a:bodyPr spcFirstLastPara="1" wrap="square" lIns="91425" tIns="45700" rIns="91425" bIns="45700" anchor="t" anchorCtr="0">
            <a:noAutofit/>
          </a:bodyPr>
          <a:lstStyle/>
          <a:p>
            <a:pPr marL="342900" lvl="0" indent="-323850" algn="just" rtl="0">
              <a:spcBef>
                <a:spcPts val="0"/>
              </a:spcBef>
              <a:spcAft>
                <a:spcPts val="0"/>
              </a:spcAft>
              <a:buClr>
                <a:schemeClr val="dk1"/>
              </a:buClr>
              <a:buSzPts val="2100"/>
              <a:buChar char="●"/>
            </a:pPr>
            <a:r>
              <a:rPr lang="en" sz="2100">
                <a:latin typeface="Times New Roman"/>
                <a:ea typeface="Times New Roman"/>
                <a:cs typeface="Times New Roman"/>
                <a:sym typeface="Times New Roman"/>
              </a:rPr>
              <a:t>Basic runtime entity in an object – oriented system. </a:t>
            </a:r>
            <a:endParaRPr sz="1500"/>
          </a:p>
          <a:p>
            <a:pPr marL="342900" lvl="0" indent="-323850" algn="just" rtl="0">
              <a:spcBef>
                <a:spcPts val="480"/>
              </a:spcBef>
              <a:spcAft>
                <a:spcPts val="0"/>
              </a:spcAft>
              <a:buClr>
                <a:schemeClr val="dk1"/>
              </a:buClr>
              <a:buSzPts val="2100"/>
              <a:buChar char="●"/>
            </a:pPr>
            <a:r>
              <a:rPr lang="en" sz="2100">
                <a:latin typeface="Times New Roman"/>
                <a:ea typeface="Times New Roman"/>
                <a:cs typeface="Times New Roman"/>
                <a:sym typeface="Times New Roman"/>
              </a:rPr>
              <a:t>Often termed as “</a:t>
            </a:r>
            <a:r>
              <a:rPr lang="en" sz="2100" i="1">
                <a:latin typeface="Times New Roman"/>
                <a:ea typeface="Times New Roman"/>
                <a:cs typeface="Times New Roman"/>
                <a:sym typeface="Times New Roman"/>
              </a:rPr>
              <a:t>instance</a:t>
            </a:r>
            <a:r>
              <a:rPr lang="en" sz="2100">
                <a:latin typeface="Times New Roman"/>
                <a:ea typeface="Times New Roman"/>
                <a:cs typeface="Times New Roman"/>
                <a:sym typeface="Times New Roman"/>
              </a:rPr>
              <a:t>” of a class.</a:t>
            </a:r>
            <a:endParaRPr sz="1500"/>
          </a:p>
          <a:p>
            <a:pPr marL="342900" lvl="0" indent="-323850" algn="just" rtl="0">
              <a:spcBef>
                <a:spcPts val="480"/>
              </a:spcBef>
              <a:spcAft>
                <a:spcPts val="0"/>
              </a:spcAft>
              <a:buClr>
                <a:schemeClr val="dk1"/>
              </a:buClr>
              <a:buSzPts val="2100"/>
              <a:buChar char="●"/>
            </a:pPr>
            <a:r>
              <a:rPr lang="en" sz="2100">
                <a:latin typeface="Times New Roman"/>
                <a:ea typeface="Times New Roman"/>
                <a:cs typeface="Times New Roman"/>
                <a:sym typeface="Times New Roman"/>
              </a:rPr>
              <a:t>Example: </a:t>
            </a:r>
            <a:endParaRPr sz="1500"/>
          </a:p>
          <a:p>
            <a:pPr marL="742950" lvl="1" indent="-266700" algn="just" rtl="0">
              <a:spcBef>
                <a:spcPts val="480"/>
              </a:spcBef>
              <a:spcAft>
                <a:spcPts val="0"/>
              </a:spcAft>
              <a:buClr>
                <a:schemeClr val="dk1"/>
              </a:buClr>
              <a:buSzPts val="2100"/>
              <a:buChar char="○"/>
            </a:pPr>
            <a:r>
              <a:rPr lang="en" sz="2100">
                <a:latin typeface="Times New Roman"/>
                <a:ea typeface="Times New Roman"/>
                <a:cs typeface="Times New Roman"/>
                <a:sym typeface="Times New Roman"/>
              </a:rPr>
              <a:t>a person, a place, a bank account  </a:t>
            </a:r>
            <a:r>
              <a:rPr lang="en" sz="2100" i="1">
                <a:latin typeface="Times New Roman"/>
                <a:ea typeface="Times New Roman"/>
                <a:cs typeface="Times New Roman"/>
                <a:sym typeface="Times New Roman"/>
              </a:rPr>
              <a:t>etc.</a:t>
            </a:r>
            <a:endParaRPr sz="1100"/>
          </a:p>
          <a:p>
            <a:pPr marL="342900" lvl="0" indent="-323850" algn="just" rtl="0">
              <a:spcBef>
                <a:spcPts val="480"/>
              </a:spcBef>
              <a:spcAft>
                <a:spcPts val="0"/>
              </a:spcAft>
              <a:buClr>
                <a:schemeClr val="dk1"/>
              </a:buClr>
              <a:buSzPts val="2100"/>
              <a:buChar char="●"/>
            </a:pPr>
            <a:r>
              <a:rPr lang="en" sz="2100">
                <a:latin typeface="Times New Roman"/>
                <a:ea typeface="Times New Roman"/>
                <a:cs typeface="Times New Roman"/>
                <a:sym typeface="Times New Roman"/>
              </a:rPr>
              <a:t>They can be of any type based on its declaration.</a:t>
            </a:r>
            <a:endParaRPr sz="1500"/>
          </a:p>
          <a:p>
            <a:pPr marL="342900" lvl="0" indent="-323850" algn="just" rtl="0">
              <a:spcBef>
                <a:spcPts val="480"/>
              </a:spcBef>
              <a:spcAft>
                <a:spcPts val="0"/>
              </a:spcAft>
              <a:buClr>
                <a:schemeClr val="dk1"/>
              </a:buClr>
              <a:buSzPts val="2100"/>
              <a:buChar char="●"/>
            </a:pPr>
            <a:r>
              <a:rPr lang="en" sz="2100">
                <a:latin typeface="Times New Roman"/>
                <a:ea typeface="Times New Roman"/>
                <a:cs typeface="Times New Roman"/>
                <a:sym typeface="Times New Roman"/>
              </a:rPr>
              <a:t>When program is executed, objects interact by sending messages at runtime. </a:t>
            </a:r>
            <a:endParaRPr sz="1500"/>
          </a:p>
          <a:p>
            <a:pPr marL="342900" lvl="0" indent="-323850" algn="l" rtl="0">
              <a:spcBef>
                <a:spcPts val="480"/>
              </a:spcBef>
              <a:spcAft>
                <a:spcPts val="0"/>
              </a:spcAft>
              <a:buClr>
                <a:schemeClr val="dk1"/>
              </a:buClr>
              <a:buSzPts val="2100"/>
              <a:buChar char="●"/>
            </a:pPr>
            <a:r>
              <a:rPr lang="en" sz="2100">
                <a:latin typeface="Times New Roman"/>
                <a:ea typeface="Times New Roman"/>
                <a:cs typeface="Times New Roman"/>
                <a:sym typeface="Times New Roman"/>
              </a:rPr>
              <a:t>Example 2: </a:t>
            </a:r>
            <a:endParaRPr sz="1500"/>
          </a:p>
          <a:p>
            <a:pPr marL="742950" lvl="1" indent="-266700" algn="l" rtl="0">
              <a:spcBef>
                <a:spcPts val="480"/>
              </a:spcBef>
              <a:spcAft>
                <a:spcPts val="1200"/>
              </a:spcAft>
              <a:buClr>
                <a:schemeClr val="dk1"/>
              </a:buClr>
              <a:buSzPts val="2100"/>
              <a:buChar char="○"/>
            </a:pPr>
            <a:r>
              <a:rPr lang="en" sz="2100">
                <a:latin typeface="Times New Roman"/>
                <a:ea typeface="Times New Roman"/>
                <a:cs typeface="Times New Roman"/>
                <a:sym typeface="Times New Roman"/>
              </a:rPr>
              <a:t>Two objects namely, “customer”, “account”. Customer object may send a message to the account object requesting for bank balance. </a:t>
            </a:r>
            <a:endParaRPr sz="2100" b="1">
              <a:solidFill>
                <a:srgbClr val="93B3D7"/>
              </a:solidFill>
            </a:endParaRPr>
          </a:p>
        </p:txBody>
      </p:sp>
      <p:sp>
        <p:nvSpPr>
          <p:cNvPr id="281" name="Google Shape;281;p50"/>
          <p:cNvSpPr txBox="1">
            <a:spLocks noGrp="1"/>
          </p:cNvSpPr>
          <p:nvPr>
            <p:ph type="title"/>
          </p:nvPr>
        </p:nvSpPr>
        <p:spPr>
          <a:xfrm>
            <a:off x="457200" y="58203"/>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Objects</a:t>
            </a:r>
            <a:endParaRPr b="1">
              <a:latin typeface="Times New Roman"/>
              <a:ea typeface="Times New Roman"/>
              <a:cs typeface="Times New Roman"/>
              <a:sym typeface="Times New Roman"/>
            </a:endParaRPr>
          </a:p>
        </p:txBody>
      </p:sp>
      <p:cxnSp>
        <p:nvCxnSpPr>
          <p:cNvPr id="282" name="Google Shape;282;p50"/>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1"/>
          <p:cNvSpPr txBox="1">
            <a:spLocks noGrp="1"/>
          </p:cNvSpPr>
          <p:nvPr>
            <p:ph type="body" idx="1"/>
          </p:nvPr>
        </p:nvSpPr>
        <p:spPr>
          <a:xfrm>
            <a:off x="304800" y="1085850"/>
            <a:ext cx="8686800" cy="2686200"/>
          </a:xfrm>
          <a:prstGeom prst="rect">
            <a:avLst/>
          </a:prstGeom>
          <a:noFill/>
          <a:ln>
            <a:noFill/>
          </a:ln>
        </p:spPr>
        <p:txBody>
          <a:bodyPr spcFirstLastPara="1" wrap="square" lIns="91425" tIns="45700" rIns="91425" bIns="45700" anchor="t" anchorCtr="0">
            <a:normAutofit fontScale="92500" lnSpcReduction="20000"/>
          </a:bodyPr>
          <a:lstStyle/>
          <a:p>
            <a:pPr marL="342900" lvl="0" indent="-320040" algn="just" rtl="0">
              <a:spcBef>
                <a:spcPts val="0"/>
              </a:spcBef>
              <a:spcAft>
                <a:spcPts val="0"/>
              </a:spcAft>
              <a:buClr>
                <a:schemeClr val="dk1"/>
              </a:buClr>
              <a:buSzPct val="100000"/>
              <a:buChar char="●"/>
            </a:pPr>
            <a:r>
              <a:rPr lang="en" sz="2400">
                <a:latin typeface="Times New Roman"/>
                <a:ea typeface="Times New Roman"/>
                <a:cs typeface="Times New Roman"/>
                <a:sym typeface="Times New Roman"/>
              </a:rPr>
              <a:t>Class is a collection of objects of similar type. </a:t>
            </a:r>
            <a:endParaRPr/>
          </a:p>
          <a:p>
            <a:pPr marL="342900" lvl="0" indent="-320040" algn="just" rtl="0">
              <a:spcBef>
                <a:spcPts val="480"/>
              </a:spcBef>
              <a:spcAft>
                <a:spcPts val="0"/>
              </a:spcAft>
              <a:buClr>
                <a:schemeClr val="dk1"/>
              </a:buClr>
              <a:buSzPct val="100000"/>
              <a:buChar char="●"/>
            </a:pPr>
            <a:r>
              <a:rPr lang="en" sz="2400">
                <a:latin typeface="Times New Roman"/>
                <a:ea typeface="Times New Roman"/>
                <a:cs typeface="Times New Roman"/>
                <a:sym typeface="Times New Roman"/>
              </a:rPr>
              <a:t>Class is a way to bind the data and its associated functions together. </a:t>
            </a:r>
            <a:endParaRPr/>
          </a:p>
          <a:p>
            <a:pPr marL="342900" lvl="0" indent="-320040" algn="just" rtl="0">
              <a:spcBef>
                <a:spcPts val="480"/>
              </a:spcBef>
              <a:spcAft>
                <a:spcPts val="0"/>
              </a:spcAft>
              <a:buClr>
                <a:schemeClr val="dk1"/>
              </a:buClr>
              <a:buSzPct val="100000"/>
              <a:buChar char="●"/>
            </a:pPr>
            <a:r>
              <a:rPr lang="en" sz="2400">
                <a:latin typeface="Times New Roman"/>
                <a:ea typeface="Times New Roman"/>
                <a:cs typeface="Times New Roman"/>
                <a:sym typeface="Times New Roman"/>
              </a:rPr>
              <a:t>Objects are basically variable of the class or an object is an instance of a class.</a:t>
            </a:r>
            <a:endParaRPr/>
          </a:p>
          <a:p>
            <a:pPr marL="342900" lvl="0" indent="-320040" algn="just" rtl="0">
              <a:spcBef>
                <a:spcPts val="480"/>
              </a:spcBef>
              <a:spcAft>
                <a:spcPts val="0"/>
              </a:spcAft>
              <a:buClr>
                <a:schemeClr val="dk1"/>
              </a:buClr>
              <a:buSzPct val="100000"/>
              <a:buChar char="●"/>
            </a:pPr>
            <a:r>
              <a:rPr lang="en" sz="2400">
                <a:latin typeface="Times New Roman"/>
                <a:ea typeface="Times New Roman"/>
                <a:cs typeface="Times New Roman"/>
                <a:sym typeface="Times New Roman"/>
              </a:rPr>
              <a:t>Examples:</a:t>
            </a:r>
            <a:endParaRPr/>
          </a:p>
          <a:p>
            <a:pPr marL="742950" lvl="1" indent="-262890" algn="just" rtl="0">
              <a:spcBef>
                <a:spcPts val="480"/>
              </a:spcBef>
              <a:spcAft>
                <a:spcPts val="0"/>
              </a:spcAft>
              <a:buClr>
                <a:schemeClr val="dk1"/>
              </a:buClr>
              <a:buSzPct val="100000"/>
              <a:buChar char="○"/>
            </a:pPr>
            <a:r>
              <a:rPr lang="en" sz="2400">
                <a:latin typeface="Times New Roman"/>
                <a:ea typeface="Times New Roman"/>
                <a:cs typeface="Times New Roman"/>
                <a:sym typeface="Times New Roman"/>
              </a:rPr>
              <a:t>Shape is a class and Rectangle, Square, Triangle are its objects.</a:t>
            </a:r>
            <a:endParaRPr/>
          </a:p>
          <a:p>
            <a:pPr marL="742950" lvl="1" indent="-262890" algn="just" rtl="0">
              <a:spcBef>
                <a:spcPts val="480"/>
              </a:spcBef>
              <a:spcAft>
                <a:spcPts val="0"/>
              </a:spcAft>
              <a:buClr>
                <a:schemeClr val="dk1"/>
              </a:buClr>
              <a:buSzPct val="100000"/>
              <a:buChar char="○"/>
            </a:pPr>
            <a:r>
              <a:rPr lang="en" sz="2400">
                <a:latin typeface="Times New Roman"/>
                <a:ea typeface="Times New Roman"/>
                <a:cs typeface="Times New Roman"/>
                <a:sym typeface="Times New Roman"/>
              </a:rPr>
              <a:t> </a:t>
            </a:r>
            <a:endParaRPr/>
          </a:p>
          <a:p>
            <a:pPr marL="742950" lvl="1" indent="-133350" algn="just" rtl="0">
              <a:spcBef>
                <a:spcPts val="480"/>
              </a:spcBef>
              <a:spcAft>
                <a:spcPts val="1200"/>
              </a:spcAft>
              <a:buClr>
                <a:schemeClr val="dk1"/>
              </a:buClr>
              <a:buSzPct val="100000"/>
              <a:buNone/>
            </a:pPr>
            <a:endParaRPr sz="2400">
              <a:latin typeface="Times New Roman"/>
              <a:ea typeface="Times New Roman"/>
              <a:cs typeface="Times New Roman"/>
              <a:sym typeface="Times New Roman"/>
            </a:endParaRPr>
          </a:p>
        </p:txBody>
      </p:sp>
      <p:sp>
        <p:nvSpPr>
          <p:cNvPr id="288" name="Google Shape;288;p5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Classes</a:t>
            </a:r>
            <a:endParaRPr b="1">
              <a:latin typeface="Times New Roman"/>
              <a:ea typeface="Times New Roman"/>
              <a:cs typeface="Times New Roman"/>
              <a:sym typeface="Times New Roman"/>
            </a:endParaRPr>
          </a:p>
        </p:txBody>
      </p:sp>
      <p:cxnSp>
        <p:nvCxnSpPr>
          <p:cNvPr id="289" name="Google Shape;289;p51"/>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pic>
        <p:nvPicPr>
          <p:cNvPr id="290" name="Google Shape;290;p51" descr="Related image"/>
          <p:cNvPicPr preferRelativeResize="0"/>
          <p:nvPr/>
        </p:nvPicPr>
        <p:blipFill rotWithShape="1">
          <a:blip r:embed="rId3">
            <a:alphaModFix/>
          </a:blip>
          <a:srcRect/>
          <a:stretch/>
        </p:blipFill>
        <p:spPr>
          <a:xfrm>
            <a:off x="2133600" y="3257550"/>
            <a:ext cx="3257550" cy="17378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FF"/>
                </a:solidFill>
              </a:rPr>
              <a:t>Course Objective</a:t>
            </a:r>
            <a:endParaRPr b="1">
              <a:solidFill>
                <a:srgbClr val="0000FF"/>
              </a:solidFill>
            </a:endParaRPr>
          </a:p>
        </p:txBody>
      </p:sp>
      <p:sp>
        <p:nvSpPr>
          <p:cNvPr id="87" name="Google Shape;8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To become familiar with object oriented programming concepts and be able to apply these concepts in solving diverse range of applications.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a:t>
            </a:r>
            <a:r>
              <a:rPr lang="en-US" i="1" dirty="0"/>
              <a:t>features</a:t>
            </a:r>
            <a:r>
              <a:rPr lang="en-US" dirty="0"/>
              <a:t> of object oriented programming</a:t>
            </a:r>
            <a:endParaRPr lang="en-IN" dirty="0"/>
          </a:p>
        </p:txBody>
      </p:sp>
      <p:sp>
        <p:nvSpPr>
          <p:cNvPr id="3" name="Content Placeholder 2"/>
          <p:cNvSpPr>
            <a:spLocks noGrp="1"/>
          </p:cNvSpPr>
          <p:nvPr>
            <p:ph idx="1"/>
          </p:nvPr>
        </p:nvSpPr>
        <p:spPr/>
        <p:txBody>
          <a:bodyPr>
            <a:normAutofit/>
          </a:bodyPr>
          <a:lstStyle/>
          <a:p>
            <a:pPr marL="385763" indent="-385763">
              <a:buFont typeface="+mj-lt"/>
              <a:buAutoNum type="arabicPeriod"/>
            </a:pPr>
            <a:r>
              <a:rPr lang="en-US" sz="2400" dirty="0"/>
              <a:t>Encapsulation</a:t>
            </a:r>
          </a:p>
          <a:p>
            <a:pPr marL="385763" indent="-385763">
              <a:buFont typeface="+mj-lt"/>
              <a:buAutoNum type="arabicPeriod"/>
            </a:pPr>
            <a:r>
              <a:rPr lang="en-US" sz="2400" dirty="0"/>
              <a:t>Abstraction</a:t>
            </a:r>
          </a:p>
          <a:p>
            <a:pPr marL="385763" indent="-385763">
              <a:buFont typeface="+mj-lt"/>
              <a:buAutoNum type="arabicPeriod"/>
            </a:pPr>
            <a:r>
              <a:rPr lang="en-US" sz="2400" dirty="0"/>
              <a:t>Inheritance</a:t>
            </a:r>
          </a:p>
          <a:p>
            <a:pPr marL="385763" indent="-385763">
              <a:buFont typeface="+mj-lt"/>
              <a:buAutoNum type="arabicPeriod"/>
            </a:pPr>
            <a:r>
              <a:rPr lang="en-US" sz="2400" dirty="0"/>
              <a:t>Polymorphism</a:t>
            </a:r>
          </a:p>
          <a:p>
            <a:pPr marL="385763" indent="-385763">
              <a:buFont typeface="+mj-lt"/>
              <a:buAutoNum type="arabicPeriod"/>
            </a:pPr>
            <a:endParaRPr lang="en-IN" sz="2400" dirty="0"/>
          </a:p>
        </p:txBody>
      </p:sp>
    </p:spTree>
    <p:extLst>
      <p:ext uri="{BB962C8B-B14F-4D97-AF65-F5344CB8AC3E}">
        <p14:creationId xmlns:p14="http://schemas.microsoft.com/office/powerpoint/2010/main" val="746515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489637-0457-B042-82ED-969AB635C164}"/>
              </a:ext>
            </a:extLst>
          </p:cNvPr>
          <p:cNvPicPr>
            <a:picLocks noChangeAspect="1"/>
          </p:cNvPicPr>
          <p:nvPr/>
        </p:nvPicPr>
        <p:blipFill>
          <a:blip r:embed="rId2"/>
          <a:stretch>
            <a:fillRect/>
          </a:stretch>
        </p:blipFill>
        <p:spPr>
          <a:xfrm>
            <a:off x="1562100" y="266700"/>
            <a:ext cx="6019800" cy="4610100"/>
          </a:xfrm>
          <a:prstGeom prst="rect">
            <a:avLst/>
          </a:prstGeom>
        </p:spPr>
      </p:pic>
    </p:spTree>
    <p:extLst>
      <p:ext uri="{BB962C8B-B14F-4D97-AF65-F5344CB8AC3E}">
        <p14:creationId xmlns:p14="http://schemas.microsoft.com/office/powerpoint/2010/main" val="3216658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5B8B-F3B0-CA42-BD90-35363DE315F4}"/>
              </a:ext>
            </a:extLst>
          </p:cNvPr>
          <p:cNvSpPr>
            <a:spLocks noGrp="1"/>
          </p:cNvSpPr>
          <p:nvPr>
            <p:ph type="title"/>
          </p:nvPr>
        </p:nvSpPr>
        <p:spPr/>
        <p:txBody>
          <a:bodyPr/>
          <a:lstStyle/>
          <a:p>
            <a:r>
              <a:rPr lang="en-US" dirty="0"/>
              <a:t>Encapsulation</a:t>
            </a:r>
          </a:p>
        </p:txBody>
      </p:sp>
      <p:pic>
        <p:nvPicPr>
          <p:cNvPr id="4" name="Picture 3">
            <a:extLst>
              <a:ext uri="{FF2B5EF4-FFF2-40B4-BE49-F238E27FC236}">
                <a16:creationId xmlns:a16="http://schemas.microsoft.com/office/drawing/2014/main" id="{636577CF-0779-AE41-8BFF-323500C00BBD}"/>
              </a:ext>
            </a:extLst>
          </p:cNvPr>
          <p:cNvPicPr>
            <a:picLocks noChangeAspect="1"/>
          </p:cNvPicPr>
          <p:nvPr/>
        </p:nvPicPr>
        <p:blipFill>
          <a:blip r:embed="rId2"/>
          <a:stretch>
            <a:fillRect/>
          </a:stretch>
        </p:blipFill>
        <p:spPr>
          <a:xfrm>
            <a:off x="1145837" y="2139578"/>
            <a:ext cx="6210300" cy="2352675"/>
          </a:xfrm>
          <a:prstGeom prst="rect">
            <a:avLst/>
          </a:prstGeom>
        </p:spPr>
      </p:pic>
    </p:spTree>
    <p:extLst>
      <p:ext uri="{BB962C8B-B14F-4D97-AF65-F5344CB8AC3E}">
        <p14:creationId xmlns:p14="http://schemas.microsoft.com/office/powerpoint/2010/main" val="973470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38B5-34FC-084C-B460-A476D2BED0DF}"/>
              </a:ext>
            </a:extLst>
          </p:cNvPr>
          <p:cNvSpPr>
            <a:spLocks noGrp="1"/>
          </p:cNvSpPr>
          <p:nvPr>
            <p:ph type="title"/>
          </p:nvPr>
        </p:nvSpPr>
        <p:spPr/>
        <p:txBody>
          <a:bodyPr/>
          <a:lstStyle/>
          <a:p>
            <a:r>
              <a:rPr lang="en-US" dirty="0"/>
              <a:t>Abstraction</a:t>
            </a:r>
          </a:p>
        </p:txBody>
      </p:sp>
      <p:pic>
        <p:nvPicPr>
          <p:cNvPr id="5" name="Picture 4">
            <a:extLst>
              <a:ext uri="{FF2B5EF4-FFF2-40B4-BE49-F238E27FC236}">
                <a16:creationId xmlns:a16="http://schemas.microsoft.com/office/drawing/2014/main" id="{CD9D282A-9B04-5B45-B91A-1F710F35BE46}"/>
              </a:ext>
            </a:extLst>
          </p:cNvPr>
          <p:cNvPicPr>
            <a:picLocks noChangeAspect="1"/>
          </p:cNvPicPr>
          <p:nvPr/>
        </p:nvPicPr>
        <p:blipFill>
          <a:blip r:embed="rId2"/>
          <a:stretch>
            <a:fillRect/>
          </a:stretch>
        </p:blipFill>
        <p:spPr>
          <a:xfrm>
            <a:off x="628650" y="1577604"/>
            <a:ext cx="8157533" cy="2974942"/>
          </a:xfrm>
          <a:prstGeom prst="rect">
            <a:avLst/>
          </a:prstGeom>
        </p:spPr>
      </p:pic>
    </p:spTree>
    <p:extLst>
      <p:ext uri="{BB962C8B-B14F-4D97-AF65-F5344CB8AC3E}">
        <p14:creationId xmlns:p14="http://schemas.microsoft.com/office/powerpoint/2010/main" val="695234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38B5-34FC-084C-B460-A476D2BED0DF}"/>
              </a:ext>
            </a:extLst>
          </p:cNvPr>
          <p:cNvSpPr>
            <a:spLocks noGrp="1"/>
          </p:cNvSpPr>
          <p:nvPr>
            <p:ph type="title"/>
          </p:nvPr>
        </p:nvSpPr>
        <p:spPr>
          <a:xfrm>
            <a:off x="628650" y="273844"/>
            <a:ext cx="3179729" cy="994172"/>
          </a:xfrm>
        </p:spPr>
        <p:txBody>
          <a:bodyPr/>
          <a:lstStyle/>
          <a:p>
            <a:r>
              <a:rPr lang="en-US" dirty="0"/>
              <a:t>Inheritance</a:t>
            </a:r>
          </a:p>
        </p:txBody>
      </p:sp>
      <p:pic>
        <p:nvPicPr>
          <p:cNvPr id="4" name="Picture 3">
            <a:extLst>
              <a:ext uri="{FF2B5EF4-FFF2-40B4-BE49-F238E27FC236}">
                <a16:creationId xmlns:a16="http://schemas.microsoft.com/office/drawing/2014/main" id="{461FD1FC-CF59-E941-AA32-8B7EB825BC4B}"/>
              </a:ext>
            </a:extLst>
          </p:cNvPr>
          <p:cNvPicPr>
            <a:picLocks noChangeAspect="1"/>
          </p:cNvPicPr>
          <p:nvPr/>
        </p:nvPicPr>
        <p:blipFill>
          <a:blip r:embed="rId2"/>
          <a:stretch>
            <a:fillRect/>
          </a:stretch>
        </p:blipFill>
        <p:spPr>
          <a:xfrm>
            <a:off x="111412" y="1707205"/>
            <a:ext cx="4860404" cy="1752006"/>
          </a:xfrm>
          <a:prstGeom prst="rect">
            <a:avLst/>
          </a:prstGeom>
        </p:spPr>
      </p:pic>
      <p:pic>
        <p:nvPicPr>
          <p:cNvPr id="5" name="Picture 4">
            <a:extLst>
              <a:ext uri="{FF2B5EF4-FFF2-40B4-BE49-F238E27FC236}">
                <a16:creationId xmlns:a16="http://schemas.microsoft.com/office/drawing/2014/main" id="{4A0BD85F-A03B-1941-B27D-7633C8CE3C84}"/>
              </a:ext>
            </a:extLst>
          </p:cNvPr>
          <p:cNvPicPr>
            <a:picLocks noChangeAspect="1"/>
          </p:cNvPicPr>
          <p:nvPr/>
        </p:nvPicPr>
        <p:blipFill>
          <a:blip r:embed="rId3"/>
          <a:stretch>
            <a:fillRect/>
          </a:stretch>
        </p:blipFill>
        <p:spPr>
          <a:xfrm>
            <a:off x="5132322" y="285192"/>
            <a:ext cx="3543535" cy="4111518"/>
          </a:xfrm>
          <a:prstGeom prst="rect">
            <a:avLst/>
          </a:prstGeom>
        </p:spPr>
      </p:pic>
    </p:spTree>
    <p:extLst>
      <p:ext uri="{BB962C8B-B14F-4D97-AF65-F5344CB8AC3E}">
        <p14:creationId xmlns:p14="http://schemas.microsoft.com/office/powerpoint/2010/main" val="1612732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2905-F6F4-1942-9DB1-8C1FA8D91B67}"/>
              </a:ext>
            </a:extLst>
          </p:cNvPr>
          <p:cNvSpPr>
            <a:spLocks noGrp="1"/>
          </p:cNvSpPr>
          <p:nvPr>
            <p:ph type="title"/>
          </p:nvPr>
        </p:nvSpPr>
        <p:spPr>
          <a:xfrm>
            <a:off x="628650" y="273844"/>
            <a:ext cx="8104585" cy="994172"/>
          </a:xfrm>
        </p:spPr>
        <p:txBody>
          <a:bodyPr/>
          <a:lstStyle/>
          <a:p>
            <a:r>
              <a:rPr lang="en-US" dirty="0"/>
              <a:t>Polymorphism – late binding flexibility</a:t>
            </a:r>
          </a:p>
        </p:txBody>
      </p:sp>
      <p:pic>
        <p:nvPicPr>
          <p:cNvPr id="6" name="Picture 5">
            <a:extLst>
              <a:ext uri="{FF2B5EF4-FFF2-40B4-BE49-F238E27FC236}">
                <a16:creationId xmlns:a16="http://schemas.microsoft.com/office/drawing/2014/main" id="{E6141E78-5587-7B47-A908-B33EC807F0E9}"/>
              </a:ext>
            </a:extLst>
          </p:cNvPr>
          <p:cNvPicPr>
            <a:picLocks noChangeAspect="1"/>
          </p:cNvPicPr>
          <p:nvPr/>
        </p:nvPicPr>
        <p:blipFill>
          <a:blip r:embed="rId2"/>
          <a:stretch>
            <a:fillRect/>
          </a:stretch>
        </p:blipFill>
        <p:spPr>
          <a:xfrm>
            <a:off x="1079770" y="1268017"/>
            <a:ext cx="6429464" cy="3474218"/>
          </a:xfrm>
          <a:prstGeom prst="rect">
            <a:avLst/>
          </a:prstGeom>
        </p:spPr>
      </p:pic>
    </p:spTree>
    <p:extLst>
      <p:ext uri="{BB962C8B-B14F-4D97-AF65-F5344CB8AC3E}">
        <p14:creationId xmlns:p14="http://schemas.microsoft.com/office/powerpoint/2010/main" val="1241764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04801" y="205978"/>
            <a:ext cx="83820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Georgia"/>
              <a:buNone/>
            </a:pPr>
            <a:r>
              <a:rPr lang="en" sz="4000" b="1">
                <a:latin typeface="Georgia"/>
                <a:ea typeface="Georgia"/>
                <a:cs typeface="Georgia"/>
                <a:sym typeface="Georgia"/>
              </a:rPr>
              <a:t>Polymorphism</a:t>
            </a:r>
            <a:endParaRPr sz="3600">
              <a:latin typeface="Georgia"/>
              <a:ea typeface="Georgia"/>
              <a:cs typeface="Georgia"/>
              <a:sym typeface="Georgia"/>
            </a:endParaRPr>
          </a:p>
        </p:txBody>
      </p:sp>
      <p:sp>
        <p:nvSpPr>
          <p:cNvPr id="348" name="Google Shape;348;p59"/>
          <p:cNvSpPr txBox="1">
            <a:spLocks noGrp="1"/>
          </p:cNvSpPr>
          <p:nvPr>
            <p:ph type="body" idx="1"/>
          </p:nvPr>
        </p:nvSpPr>
        <p:spPr>
          <a:xfrm>
            <a:off x="304800" y="1178719"/>
            <a:ext cx="8353500" cy="3793200"/>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just" rtl="0">
              <a:spcBef>
                <a:spcPts val="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308610" algn="just" rtl="0">
              <a:spcBef>
                <a:spcPts val="480"/>
              </a:spcBef>
              <a:spcAft>
                <a:spcPts val="0"/>
              </a:spcAft>
              <a:buClr>
                <a:schemeClr val="dk1"/>
              </a:buClr>
              <a:buSzPct val="100000"/>
              <a:buChar char="●"/>
            </a:pPr>
            <a:r>
              <a:rPr lang="en" sz="2400">
                <a:latin typeface="Times New Roman"/>
                <a:ea typeface="Times New Roman"/>
                <a:cs typeface="Times New Roman"/>
                <a:sym typeface="Times New Roman"/>
              </a:rPr>
              <a:t>C++ polymorphism means that a call to a member function will cause a different function to be executed depending on the type of object that invokes the function.</a:t>
            </a:r>
            <a:endParaRPr/>
          </a:p>
          <a:p>
            <a:pPr marL="342900" lvl="0" indent="-190500" algn="just" rtl="0">
              <a:spcBef>
                <a:spcPts val="480"/>
              </a:spcBef>
              <a:spcAft>
                <a:spcPts val="1200"/>
              </a:spcAft>
              <a:buClr>
                <a:schemeClr val="dk1"/>
              </a:buClr>
              <a:buSzPct val="100000"/>
              <a:buNone/>
            </a:pPr>
            <a:endParaRPr sz="2400">
              <a:latin typeface="Times New Roman"/>
              <a:ea typeface="Times New Roman"/>
              <a:cs typeface="Times New Roman"/>
              <a:sym typeface="Times New Roman"/>
            </a:endParaRPr>
          </a:p>
        </p:txBody>
      </p:sp>
      <p:pic>
        <p:nvPicPr>
          <p:cNvPr id="349" name="Google Shape;349;p59" descr="http://i.stack.imgur.com/6Ks3t.png"/>
          <p:cNvPicPr preferRelativeResize="0"/>
          <p:nvPr/>
        </p:nvPicPr>
        <p:blipFill rotWithShape="1">
          <a:blip r:embed="rId3">
            <a:alphaModFix/>
          </a:blip>
          <a:srcRect/>
          <a:stretch/>
        </p:blipFill>
        <p:spPr>
          <a:xfrm>
            <a:off x="1295400" y="1314450"/>
            <a:ext cx="4614863" cy="1593056"/>
          </a:xfrm>
          <a:prstGeom prst="rect">
            <a:avLst/>
          </a:prstGeom>
          <a:noFill/>
          <a:ln>
            <a:noFill/>
          </a:ln>
        </p:spPr>
      </p:pic>
      <p:cxnSp>
        <p:nvCxnSpPr>
          <p:cNvPr id="350" name="Google Shape;350;p59"/>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0"/>
          <p:cNvSpPr txBox="1">
            <a:spLocks noGrp="1"/>
          </p:cNvSpPr>
          <p:nvPr>
            <p:ph type="title"/>
          </p:nvPr>
        </p:nvSpPr>
        <p:spPr>
          <a:xfrm>
            <a:off x="381000" y="285750"/>
            <a:ext cx="8458200" cy="743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Georgia"/>
              <a:buNone/>
            </a:pPr>
            <a:r>
              <a:rPr lang="en" sz="4000" b="1">
                <a:latin typeface="Georgia"/>
                <a:ea typeface="Georgia"/>
                <a:cs typeface="Georgia"/>
                <a:sym typeface="Georgia"/>
              </a:rPr>
              <a:t>Dynamic Binding</a:t>
            </a:r>
            <a:endParaRPr sz="4000" b="1">
              <a:latin typeface="Georgia"/>
              <a:ea typeface="Georgia"/>
              <a:cs typeface="Georgia"/>
              <a:sym typeface="Georgia"/>
            </a:endParaRPr>
          </a:p>
        </p:txBody>
      </p:sp>
      <p:sp>
        <p:nvSpPr>
          <p:cNvPr id="356" name="Google Shape;356;p60"/>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fontScale="85000" lnSpcReduction="20000"/>
          </a:bodyPr>
          <a:lstStyle/>
          <a:p>
            <a:pPr marL="342900" lvl="0" indent="-329565" algn="just" rtl="0">
              <a:spcBef>
                <a:spcPts val="0"/>
              </a:spcBef>
              <a:spcAft>
                <a:spcPts val="0"/>
              </a:spcAft>
              <a:buClr>
                <a:schemeClr val="dk1"/>
              </a:buClr>
              <a:buSzPct val="100000"/>
              <a:buChar char="●"/>
            </a:pPr>
            <a:r>
              <a:rPr lang="en" sz="2800">
                <a:latin typeface="Times New Roman"/>
                <a:ea typeface="Times New Roman"/>
                <a:cs typeface="Times New Roman"/>
                <a:sym typeface="Times New Roman"/>
              </a:rPr>
              <a:t>Binding refers to the linking of a procedure call to the code to be executed in response to the call.</a:t>
            </a:r>
            <a:endParaRPr/>
          </a:p>
          <a:p>
            <a:pPr marL="342900" lvl="0" indent="-165100" algn="just" rtl="0">
              <a:spcBef>
                <a:spcPts val="560"/>
              </a:spcBef>
              <a:spcAft>
                <a:spcPts val="0"/>
              </a:spcAft>
              <a:buClr>
                <a:schemeClr val="dk1"/>
              </a:buClr>
              <a:buSzPct val="100000"/>
              <a:buNone/>
            </a:pPr>
            <a:endParaRPr sz="2800">
              <a:latin typeface="Times New Roman"/>
              <a:ea typeface="Times New Roman"/>
              <a:cs typeface="Times New Roman"/>
              <a:sym typeface="Times New Roman"/>
            </a:endParaRPr>
          </a:p>
          <a:p>
            <a:pPr marL="342900" lvl="0" indent="-329565" algn="just" rtl="0">
              <a:spcBef>
                <a:spcPts val="560"/>
              </a:spcBef>
              <a:spcAft>
                <a:spcPts val="0"/>
              </a:spcAft>
              <a:buClr>
                <a:schemeClr val="dk1"/>
              </a:buClr>
              <a:buSzPct val="100000"/>
              <a:buChar char="●"/>
            </a:pPr>
            <a:r>
              <a:rPr lang="en" sz="2800">
                <a:latin typeface="Times New Roman"/>
                <a:ea typeface="Times New Roman"/>
                <a:cs typeface="Times New Roman"/>
                <a:sym typeface="Times New Roman"/>
              </a:rPr>
              <a:t>Dynamic binding (</a:t>
            </a:r>
            <a:r>
              <a:rPr lang="en" sz="2800" i="1">
                <a:latin typeface="Times New Roman"/>
                <a:ea typeface="Times New Roman"/>
                <a:cs typeface="Times New Roman"/>
                <a:sym typeface="Times New Roman"/>
              </a:rPr>
              <a:t>late binding</a:t>
            </a:r>
            <a:r>
              <a:rPr lang="en" sz="2800">
                <a:latin typeface="Times New Roman"/>
                <a:ea typeface="Times New Roman"/>
                <a:cs typeface="Times New Roman"/>
                <a:sym typeface="Times New Roman"/>
              </a:rPr>
              <a:t>) means that the code associated with a given procedure call is </a:t>
            </a:r>
            <a:r>
              <a:rPr lang="en" sz="2800" b="1">
                <a:latin typeface="Times New Roman"/>
                <a:ea typeface="Times New Roman"/>
                <a:cs typeface="Times New Roman"/>
                <a:sym typeface="Times New Roman"/>
              </a:rPr>
              <a:t>not</a:t>
            </a:r>
            <a:r>
              <a:rPr lang="en" sz="2800">
                <a:latin typeface="Times New Roman"/>
                <a:ea typeface="Times New Roman"/>
                <a:cs typeface="Times New Roman"/>
                <a:sym typeface="Times New Roman"/>
              </a:rPr>
              <a:t> known until the </a:t>
            </a:r>
            <a:r>
              <a:rPr lang="en" sz="2800" b="1">
                <a:latin typeface="Times New Roman"/>
                <a:ea typeface="Times New Roman"/>
                <a:cs typeface="Times New Roman"/>
                <a:sym typeface="Times New Roman"/>
              </a:rPr>
              <a:t>time of the call at run-time</a:t>
            </a:r>
            <a:r>
              <a:rPr lang="en" sz="2800">
                <a:latin typeface="Times New Roman"/>
                <a:ea typeface="Times New Roman"/>
                <a:cs typeface="Times New Roman"/>
                <a:sym typeface="Times New Roman"/>
              </a:rPr>
              <a:t>.</a:t>
            </a:r>
            <a:endParaRPr/>
          </a:p>
          <a:p>
            <a:pPr marL="342900" lvl="0" indent="-165100" algn="just" rtl="0">
              <a:spcBef>
                <a:spcPts val="560"/>
              </a:spcBef>
              <a:spcAft>
                <a:spcPts val="0"/>
              </a:spcAft>
              <a:buClr>
                <a:schemeClr val="dk1"/>
              </a:buClr>
              <a:buSzPct val="100000"/>
              <a:buNone/>
            </a:pPr>
            <a:endParaRPr sz="2800">
              <a:latin typeface="Times New Roman"/>
              <a:ea typeface="Times New Roman"/>
              <a:cs typeface="Times New Roman"/>
              <a:sym typeface="Times New Roman"/>
            </a:endParaRPr>
          </a:p>
          <a:p>
            <a:pPr marL="342900" lvl="0" indent="-329565" algn="just" rtl="0">
              <a:spcBef>
                <a:spcPts val="560"/>
              </a:spcBef>
              <a:spcAft>
                <a:spcPts val="1200"/>
              </a:spcAft>
              <a:buClr>
                <a:schemeClr val="dk1"/>
              </a:buClr>
              <a:buSzPct val="100000"/>
              <a:buChar char="●"/>
            </a:pPr>
            <a:r>
              <a:rPr lang="en" sz="2800">
                <a:latin typeface="Times New Roman"/>
                <a:ea typeface="Times New Roman"/>
                <a:cs typeface="Times New Roman"/>
                <a:sym typeface="Times New Roman"/>
              </a:rPr>
              <a:t>Associated with </a:t>
            </a:r>
            <a:r>
              <a:rPr lang="en" sz="2800" i="1">
                <a:latin typeface="Times New Roman"/>
                <a:ea typeface="Times New Roman"/>
                <a:cs typeface="Times New Roman"/>
                <a:sym typeface="Times New Roman"/>
              </a:rPr>
              <a:t>polymorphism</a:t>
            </a:r>
            <a:r>
              <a:rPr lang="en" sz="2800">
                <a:latin typeface="Times New Roman"/>
                <a:ea typeface="Times New Roman"/>
                <a:cs typeface="Times New Roman"/>
                <a:sym typeface="Times New Roman"/>
              </a:rPr>
              <a:t> and </a:t>
            </a:r>
            <a:r>
              <a:rPr lang="en" sz="2800" i="1">
                <a:latin typeface="Times New Roman"/>
                <a:ea typeface="Times New Roman"/>
                <a:cs typeface="Times New Roman"/>
                <a:sym typeface="Times New Roman"/>
              </a:rPr>
              <a:t>inheritance</a:t>
            </a:r>
            <a:r>
              <a:rPr lang="en" sz="2800">
                <a:latin typeface="Times New Roman"/>
                <a:ea typeface="Times New Roman"/>
                <a:cs typeface="Times New Roman"/>
                <a:sym typeface="Times New Roman"/>
              </a:rPr>
              <a:t>.</a:t>
            </a:r>
            <a:endParaRPr sz="2800">
              <a:latin typeface="Times New Roman"/>
              <a:ea typeface="Times New Roman"/>
              <a:cs typeface="Times New Roman"/>
              <a:sym typeface="Times New Roman"/>
            </a:endParaRPr>
          </a:p>
        </p:txBody>
      </p:sp>
      <p:cxnSp>
        <p:nvCxnSpPr>
          <p:cNvPr id="357" name="Google Shape;357;p60"/>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1"/>
          <p:cNvSpPr txBox="1">
            <a:spLocks noGrp="1"/>
          </p:cNvSpPr>
          <p:nvPr>
            <p:ph type="title"/>
          </p:nvPr>
        </p:nvSpPr>
        <p:spPr>
          <a:xfrm>
            <a:off x="228600" y="285750"/>
            <a:ext cx="8610600" cy="743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Georgia"/>
              <a:buNone/>
            </a:pPr>
            <a:r>
              <a:rPr lang="en" sz="4000" b="1">
                <a:latin typeface="Georgia"/>
                <a:ea typeface="Georgia"/>
                <a:cs typeface="Georgia"/>
                <a:sym typeface="Georgia"/>
              </a:rPr>
              <a:t>Message Passing</a:t>
            </a:r>
            <a:endParaRPr sz="4000" b="1">
              <a:latin typeface="Georgia"/>
              <a:ea typeface="Georgia"/>
              <a:cs typeface="Georgia"/>
              <a:sym typeface="Georgia"/>
            </a:endParaRPr>
          </a:p>
        </p:txBody>
      </p:sp>
      <p:sp>
        <p:nvSpPr>
          <p:cNvPr id="363" name="Google Shape;363;p6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fontScale="77500" lnSpcReduction="20000"/>
          </a:bodyPr>
          <a:lstStyle/>
          <a:p>
            <a:pPr marL="342900" lvl="0" indent="-320040" algn="just" rtl="0">
              <a:spcBef>
                <a:spcPts val="0"/>
              </a:spcBef>
              <a:spcAft>
                <a:spcPts val="0"/>
              </a:spcAft>
              <a:buClr>
                <a:schemeClr val="dk1"/>
              </a:buClr>
              <a:buSzPct val="100000"/>
              <a:buChar char="●"/>
            </a:pPr>
            <a:r>
              <a:rPr lang="en" sz="2400">
                <a:latin typeface="Times New Roman"/>
                <a:ea typeface="Times New Roman"/>
                <a:cs typeface="Times New Roman"/>
                <a:sym typeface="Times New Roman"/>
              </a:rPr>
              <a:t>OOPs consists of a set of objects that communicate with each other.</a:t>
            </a:r>
            <a:endParaRPr/>
          </a:p>
          <a:p>
            <a:pPr marL="342900" lvl="0" indent="-190500" algn="just" rtl="0">
              <a:spcBef>
                <a:spcPts val="48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320040" algn="just" rtl="0">
              <a:spcBef>
                <a:spcPts val="480"/>
              </a:spcBef>
              <a:spcAft>
                <a:spcPts val="0"/>
              </a:spcAft>
              <a:buClr>
                <a:schemeClr val="dk1"/>
              </a:buClr>
              <a:buSzPct val="100000"/>
              <a:buChar char="●"/>
            </a:pPr>
            <a:r>
              <a:rPr lang="en" sz="2400">
                <a:latin typeface="Times New Roman"/>
                <a:ea typeface="Times New Roman"/>
                <a:cs typeface="Times New Roman"/>
                <a:sym typeface="Times New Roman"/>
              </a:rPr>
              <a:t>This involves following steps:</a:t>
            </a:r>
            <a:endParaRPr/>
          </a:p>
          <a:p>
            <a:pPr marL="742950" lvl="1" indent="-266700" algn="just" rtl="0">
              <a:spcBef>
                <a:spcPts val="400"/>
              </a:spcBef>
              <a:spcAft>
                <a:spcPts val="0"/>
              </a:spcAft>
              <a:buClr>
                <a:schemeClr val="dk1"/>
              </a:buClr>
              <a:buSzPct val="100000"/>
              <a:buChar char="○"/>
            </a:pPr>
            <a:r>
              <a:rPr lang="en" sz="2000" i="1">
                <a:latin typeface="Times New Roman"/>
                <a:ea typeface="Times New Roman"/>
                <a:cs typeface="Times New Roman"/>
                <a:sym typeface="Times New Roman"/>
              </a:rPr>
              <a:t>Creating classes </a:t>
            </a:r>
            <a:r>
              <a:rPr lang="en" sz="2000">
                <a:latin typeface="Times New Roman"/>
                <a:ea typeface="Times New Roman"/>
                <a:cs typeface="Times New Roman"/>
                <a:sym typeface="Times New Roman"/>
              </a:rPr>
              <a:t>that define objects and their behavior</a:t>
            </a:r>
            <a:endParaRPr/>
          </a:p>
          <a:p>
            <a:pPr marL="742950" lvl="1" indent="-266700" algn="just" rtl="0">
              <a:spcBef>
                <a:spcPts val="400"/>
              </a:spcBef>
              <a:spcAft>
                <a:spcPts val="0"/>
              </a:spcAft>
              <a:buClr>
                <a:schemeClr val="dk1"/>
              </a:buClr>
              <a:buSzPct val="100000"/>
              <a:buChar char="○"/>
            </a:pPr>
            <a:r>
              <a:rPr lang="en" sz="2000" i="1">
                <a:latin typeface="Times New Roman"/>
                <a:ea typeface="Times New Roman"/>
                <a:cs typeface="Times New Roman"/>
                <a:sym typeface="Times New Roman"/>
              </a:rPr>
              <a:t>Creating objects </a:t>
            </a:r>
            <a:r>
              <a:rPr lang="en" sz="2000">
                <a:latin typeface="Times New Roman"/>
                <a:ea typeface="Times New Roman"/>
                <a:cs typeface="Times New Roman"/>
                <a:sym typeface="Times New Roman"/>
              </a:rPr>
              <a:t>from class definitions.</a:t>
            </a:r>
            <a:endParaRPr/>
          </a:p>
          <a:p>
            <a:pPr marL="742950" lvl="1" indent="-266700" algn="just" rtl="0">
              <a:spcBef>
                <a:spcPts val="400"/>
              </a:spcBef>
              <a:spcAft>
                <a:spcPts val="0"/>
              </a:spcAft>
              <a:buClr>
                <a:schemeClr val="dk1"/>
              </a:buClr>
              <a:buSzPct val="100000"/>
              <a:buChar char="○"/>
            </a:pPr>
            <a:r>
              <a:rPr lang="en" sz="2000">
                <a:latin typeface="Times New Roman"/>
                <a:ea typeface="Times New Roman"/>
                <a:cs typeface="Times New Roman"/>
                <a:sym typeface="Times New Roman"/>
              </a:rPr>
              <a:t>Establishing </a:t>
            </a:r>
            <a:r>
              <a:rPr lang="en" sz="2000" i="1">
                <a:latin typeface="Times New Roman"/>
                <a:ea typeface="Times New Roman"/>
                <a:cs typeface="Times New Roman"/>
                <a:sym typeface="Times New Roman"/>
              </a:rPr>
              <a:t>communication</a:t>
            </a:r>
            <a:r>
              <a:rPr lang="en" sz="2000">
                <a:latin typeface="Times New Roman"/>
                <a:ea typeface="Times New Roman"/>
                <a:cs typeface="Times New Roman"/>
                <a:sym typeface="Times New Roman"/>
              </a:rPr>
              <a:t> among </a:t>
            </a:r>
            <a:r>
              <a:rPr lang="en" sz="2000" i="1">
                <a:latin typeface="Times New Roman"/>
                <a:ea typeface="Times New Roman"/>
                <a:cs typeface="Times New Roman"/>
                <a:sym typeface="Times New Roman"/>
              </a:rPr>
              <a:t>objects</a:t>
            </a:r>
            <a:r>
              <a:rPr lang="en" sz="2000">
                <a:latin typeface="Times New Roman"/>
                <a:ea typeface="Times New Roman"/>
                <a:cs typeface="Times New Roman"/>
                <a:sym typeface="Times New Roman"/>
              </a:rPr>
              <a:t> </a:t>
            </a:r>
            <a:endParaRPr/>
          </a:p>
          <a:p>
            <a:pPr marL="742950" lvl="1" indent="-133350" algn="just" rtl="0">
              <a:spcBef>
                <a:spcPts val="48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320040" algn="just" rtl="0">
              <a:spcBef>
                <a:spcPts val="480"/>
              </a:spcBef>
              <a:spcAft>
                <a:spcPts val="1200"/>
              </a:spcAft>
              <a:buClr>
                <a:schemeClr val="dk1"/>
              </a:buClr>
              <a:buSzPct val="100000"/>
              <a:buChar char="●"/>
            </a:pPr>
            <a:r>
              <a:rPr lang="en" sz="2400">
                <a:latin typeface="Times New Roman"/>
                <a:ea typeface="Times New Roman"/>
                <a:cs typeface="Times New Roman"/>
                <a:sym typeface="Times New Roman"/>
              </a:rPr>
              <a:t>A message for an object is a </a:t>
            </a:r>
            <a:r>
              <a:rPr lang="en" sz="2400" b="1">
                <a:latin typeface="Times New Roman"/>
                <a:ea typeface="Times New Roman"/>
                <a:cs typeface="Times New Roman"/>
                <a:sym typeface="Times New Roman"/>
              </a:rPr>
              <a:t>request for execution of a procedure</a:t>
            </a:r>
            <a:r>
              <a:rPr lang="en" sz="2400">
                <a:latin typeface="Times New Roman"/>
                <a:ea typeface="Times New Roman"/>
                <a:cs typeface="Times New Roman"/>
                <a:sym typeface="Times New Roman"/>
              </a:rPr>
              <a:t>, and therefore will </a:t>
            </a:r>
            <a:r>
              <a:rPr lang="en" sz="2400" b="1">
                <a:latin typeface="Times New Roman"/>
                <a:ea typeface="Times New Roman"/>
                <a:cs typeface="Times New Roman"/>
                <a:sym typeface="Times New Roman"/>
              </a:rPr>
              <a:t>invoke a function </a:t>
            </a:r>
            <a:r>
              <a:rPr lang="en" sz="2400">
                <a:latin typeface="Times New Roman"/>
                <a:ea typeface="Times New Roman"/>
                <a:cs typeface="Times New Roman"/>
                <a:sym typeface="Times New Roman"/>
              </a:rPr>
              <a:t>(procedure) in the receiving object that generates the desired result.</a:t>
            </a:r>
            <a:endParaRPr sz="2400">
              <a:latin typeface="Times New Roman"/>
              <a:ea typeface="Times New Roman"/>
              <a:cs typeface="Times New Roman"/>
              <a:sym typeface="Times New Roman"/>
            </a:endParaRPr>
          </a:p>
        </p:txBody>
      </p:sp>
      <p:cxnSp>
        <p:nvCxnSpPr>
          <p:cNvPr id="364" name="Google Shape;364;p61"/>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2"/>
          <p:cNvSpPr txBox="1">
            <a:spLocks noGrp="1"/>
          </p:cNvSpPr>
          <p:nvPr>
            <p:ph type="title"/>
          </p:nvPr>
        </p:nvSpPr>
        <p:spPr>
          <a:xfrm>
            <a:off x="457200" y="285750"/>
            <a:ext cx="8382000" cy="743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Georgia"/>
              <a:buNone/>
            </a:pPr>
            <a:r>
              <a:rPr lang="en" sz="4000" b="1">
                <a:latin typeface="Georgia"/>
                <a:ea typeface="Georgia"/>
                <a:cs typeface="Georgia"/>
                <a:sym typeface="Georgia"/>
              </a:rPr>
              <a:t>Message Passing</a:t>
            </a:r>
            <a:endParaRPr sz="4000" b="1">
              <a:latin typeface="Georgia"/>
              <a:ea typeface="Georgia"/>
              <a:cs typeface="Georgia"/>
              <a:sym typeface="Georgia"/>
            </a:endParaRPr>
          </a:p>
        </p:txBody>
      </p:sp>
      <p:sp>
        <p:nvSpPr>
          <p:cNvPr id="370" name="Google Shape;370;p62"/>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1200"/>
              </a:spcAft>
              <a:buClr>
                <a:schemeClr val="dk1"/>
              </a:buClr>
              <a:buSzPts val="2400"/>
              <a:buChar char="●"/>
            </a:pPr>
            <a:r>
              <a:rPr lang="en" sz="2400">
                <a:latin typeface="Times New Roman"/>
                <a:ea typeface="Times New Roman"/>
                <a:cs typeface="Times New Roman"/>
                <a:sym typeface="Times New Roman"/>
              </a:rPr>
              <a:t>Message passing involves specifying the name of the object, the name of the function (message) and the information to be sent.</a:t>
            </a:r>
            <a:endParaRPr sz="2400">
              <a:latin typeface="Times New Roman"/>
              <a:ea typeface="Times New Roman"/>
              <a:cs typeface="Times New Roman"/>
              <a:sym typeface="Times New Roman"/>
            </a:endParaRPr>
          </a:p>
        </p:txBody>
      </p:sp>
      <p:pic>
        <p:nvPicPr>
          <p:cNvPr id="371" name="Google Shape;371;p62"/>
          <p:cNvPicPr preferRelativeResize="0"/>
          <p:nvPr/>
        </p:nvPicPr>
        <p:blipFill rotWithShape="1">
          <a:blip r:embed="rId3">
            <a:alphaModFix/>
          </a:blip>
          <a:srcRect/>
          <a:stretch/>
        </p:blipFill>
        <p:spPr>
          <a:xfrm>
            <a:off x="1219200" y="2171700"/>
            <a:ext cx="5460142" cy="2400300"/>
          </a:xfrm>
          <a:prstGeom prst="rect">
            <a:avLst/>
          </a:prstGeom>
          <a:noFill/>
          <a:ln>
            <a:noFill/>
          </a:ln>
        </p:spPr>
      </p:pic>
      <p:cxnSp>
        <p:nvCxnSpPr>
          <p:cNvPr id="372" name="Google Shape;372;p62"/>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0000FF"/>
                </a:solidFill>
              </a:rPr>
              <a:t>BuzzWord That you will be using </a:t>
            </a:r>
            <a:endParaRPr b="1">
              <a:solidFill>
                <a:srgbClr val="0000FF"/>
              </a:solidFill>
            </a:endParaRPr>
          </a:p>
        </p:txBody>
      </p:sp>
      <p:sp>
        <p:nvSpPr>
          <p:cNvPr id="93" name="Google Shape;93;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1800"/>
              <a:buNone/>
            </a:pPr>
            <a:r>
              <a:rPr lang="en" sz="2400"/>
              <a:t>Class</a:t>
            </a:r>
            <a:endParaRPr sz="2400"/>
          </a:p>
          <a:p>
            <a:pPr marL="0" lvl="0" indent="0" algn="l" rtl="0">
              <a:lnSpc>
                <a:spcPct val="115000"/>
              </a:lnSpc>
              <a:spcBef>
                <a:spcPts val="1600"/>
              </a:spcBef>
              <a:spcAft>
                <a:spcPts val="0"/>
              </a:spcAft>
              <a:buSzPts val="1800"/>
              <a:buNone/>
            </a:pPr>
            <a:r>
              <a:rPr lang="en" sz="2400"/>
              <a:t>Object</a:t>
            </a:r>
            <a:endParaRPr sz="2400"/>
          </a:p>
          <a:p>
            <a:pPr marL="0" lvl="0" indent="0" algn="l" rtl="0">
              <a:lnSpc>
                <a:spcPct val="115000"/>
              </a:lnSpc>
              <a:spcBef>
                <a:spcPts val="1600"/>
              </a:spcBef>
              <a:spcAft>
                <a:spcPts val="0"/>
              </a:spcAft>
              <a:buSzPts val="1800"/>
              <a:buNone/>
            </a:pPr>
            <a:r>
              <a:rPr lang="en" sz="2400"/>
              <a:t>Inheritance </a:t>
            </a:r>
            <a:endParaRPr sz="2400"/>
          </a:p>
          <a:p>
            <a:pPr marL="0" lvl="0" indent="0" algn="l" rtl="0">
              <a:lnSpc>
                <a:spcPct val="115000"/>
              </a:lnSpc>
              <a:spcBef>
                <a:spcPts val="1600"/>
              </a:spcBef>
              <a:spcAft>
                <a:spcPts val="0"/>
              </a:spcAft>
              <a:buSzPts val="1800"/>
              <a:buNone/>
            </a:pPr>
            <a:r>
              <a:rPr lang="en" sz="2400"/>
              <a:t>Instance</a:t>
            </a:r>
            <a:endParaRPr sz="2400"/>
          </a:p>
          <a:p>
            <a:pPr marL="0" lvl="0" indent="0" algn="l" rtl="0">
              <a:lnSpc>
                <a:spcPct val="115000"/>
              </a:lnSpc>
              <a:spcBef>
                <a:spcPts val="1600"/>
              </a:spcBef>
              <a:spcAft>
                <a:spcPts val="0"/>
              </a:spcAft>
              <a:buSzPts val="1800"/>
              <a:buNone/>
            </a:pPr>
            <a:r>
              <a:rPr lang="en" sz="2400"/>
              <a:t>OOPS</a:t>
            </a:r>
            <a:endParaRPr sz="2400"/>
          </a:p>
          <a:p>
            <a:pPr marL="0" lvl="0" indent="0" algn="l" rtl="0">
              <a:lnSpc>
                <a:spcPct val="115000"/>
              </a:lnSpc>
              <a:spcBef>
                <a:spcPts val="1600"/>
              </a:spcBef>
              <a:spcAft>
                <a:spcPts val="1600"/>
              </a:spcAft>
              <a:buSzPts val="1800"/>
              <a:buNone/>
            </a:pPr>
            <a:r>
              <a:rPr lang="en" sz="2400"/>
              <a:t>encapsulation</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3"/>
          <p:cNvSpPr txBox="1">
            <a:spLocks noGrp="1"/>
          </p:cNvSpPr>
          <p:nvPr>
            <p:ph type="title"/>
          </p:nvPr>
        </p:nvSpPr>
        <p:spPr>
          <a:xfrm>
            <a:off x="457200" y="1771650"/>
            <a:ext cx="8229600" cy="857400"/>
          </a:xfrm>
          <a:prstGeom prst="rect">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Difference between C and C++</a:t>
            </a:r>
            <a:endParaRPr b="1">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Difference between C and C++</a:t>
            </a:r>
            <a:endParaRPr b="1">
              <a:latin typeface="Times New Roman"/>
              <a:ea typeface="Times New Roman"/>
              <a:cs typeface="Times New Roman"/>
              <a:sym typeface="Times New Roman"/>
            </a:endParaRPr>
          </a:p>
        </p:txBody>
      </p:sp>
      <p:graphicFrame>
        <p:nvGraphicFramePr>
          <p:cNvPr id="383" name="Google Shape;383;p64"/>
          <p:cNvGraphicFramePr/>
          <p:nvPr/>
        </p:nvGraphicFramePr>
        <p:xfrm>
          <a:off x="457200" y="1200150"/>
          <a:ext cx="8229600" cy="3139560"/>
        </p:xfrm>
        <a:graphic>
          <a:graphicData uri="http://schemas.openxmlformats.org/drawingml/2006/table">
            <a:tbl>
              <a:tblPr firstRow="1" bandRow="1">
                <a:noFill/>
                <a:tableStyleId>{C7B6E3EE-D687-4EBA-A19A-858912E31DF5}</a:tableStyleId>
              </a:tblPr>
              <a:tblGrid>
                <a:gridCol w="762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4038600">
                  <a:extLst>
                    <a:ext uri="{9D8B030D-6E8A-4147-A177-3AD203B41FA5}">
                      <a16:colId xmlns:a16="http://schemas.microsoft.com/office/drawing/2014/main" val="20002"/>
                    </a:ext>
                  </a:extLst>
                </a:gridCol>
              </a:tblGrid>
              <a:tr h="278150">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S. No.</a:t>
                      </a:r>
                      <a:endParaRPr sz="1400" u="none" strike="noStrike" cap="none">
                        <a:latin typeface="Times New Roman"/>
                        <a:ea typeface="Times New Roman"/>
                        <a:cs typeface="Times New Roman"/>
                        <a:sym typeface="Times New Roman"/>
                      </a:endParaRPr>
                    </a:p>
                  </a:txBody>
                  <a:tcPr marL="91450" marR="9145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Procedural Programming (C)</a:t>
                      </a:r>
                      <a:endParaRPr sz="1400" u="none" strike="noStrike" cap="none">
                        <a:latin typeface="Times New Roman"/>
                        <a:ea typeface="Times New Roman"/>
                        <a:cs typeface="Times New Roman"/>
                        <a:sym typeface="Times New Roman"/>
                      </a:endParaRPr>
                    </a:p>
                  </a:txBody>
                  <a:tcPr marL="91450" marR="9145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Object Oriented Programming (C++)</a:t>
                      </a:r>
                      <a:endParaRPr sz="1400" u="none" strike="noStrike" cap="none">
                        <a:latin typeface="Times New Roman"/>
                        <a:ea typeface="Times New Roman"/>
                        <a:cs typeface="Times New Roman"/>
                        <a:sym typeface="Times New Roman"/>
                      </a:endParaRPr>
                    </a:p>
                  </a:txBody>
                  <a:tcPr marL="91450" marR="91450" marT="34300" marB="34300"/>
                </a:tc>
                <a:extLst>
                  <a:ext uri="{0D108BD9-81ED-4DB2-BD59-A6C34878D82A}">
                    <a16:rowId xmlns:a16="http://schemas.microsoft.com/office/drawing/2014/main" val="10000"/>
                  </a:ext>
                </a:extLst>
              </a:tr>
              <a:tr h="278150">
                <a:tc>
                  <a:txBody>
                    <a:bodyPr/>
                    <a:lstStyle/>
                    <a:p>
                      <a:pPr marL="0" marR="0" lvl="0" indent="0" algn="ctr" rtl="0">
                        <a:spcBef>
                          <a:spcPts val="0"/>
                        </a:spcBef>
                        <a:spcAft>
                          <a:spcPts val="0"/>
                        </a:spcAft>
                        <a:buNone/>
                      </a:pPr>
                      <a:r>
                        <a:rPr lang="en" sz="1500" b="1" u="none" strike="noStrike" cap="none">
                          <a:latin typeface="Times New Roman"/>
                          <a:ea typeface="Times New Roman"/>
                          <a:cs typeface="Times New Roman"/>
                          <a:sym typeface="Times New Roman"/>
                        </a:rPr>
                        <a:t>1</a:t>
                      </a:r>
                      <a:endParaRPr sz="1500" b="1" u="none" strike="noStrike" cap="none">
                        <a:latin typeface="Times New Roman"/>
                        <a:ea typeface="Times New Roman"/>
                        <a:cs typeface="Times New Roman"/>
                        <a:sym typeface="Times New Roman"/>
                      </a:endParaRPr>
                    </a:p>
                  </a:txBody>
                  <a:tcPr marL="91450" marR="91450" marT="34300" marB="34300"/>
                </a:tc>
                <a:tc>
                  <a:txBody>
                    <a:bodyPr/>
                    <a:lstStyle/>
                    <a:p>
                      <a:pPr marL="0" marR="0" lvl="0" indent="0" algn="just" rtl="0">
                        <a:spcBef>
                          <a:spcPts val="0"/>
                        </a:spcBef>
                        <a:spcAft>
                          <a:spcPts val="0"/>
                        </a:spcAft>
                        <a:buNone/>
                      </a:pPr>
                      <a:r>
                        <a:rPr lang="en" sz="1500" u="none" strike="noStrike" cap="none">
                          <a:latin typeface="Times New Roman"/>
                          <a:ea typeface="Times New Roman"/>
                          <a:cs typeface="Times New Roman"/>
                          <a:sym typeface="Times New Roman"/>
                        </a:rPr>
                        <a:t>Emphasis is on doing things (algorithms).</a:t>
                      </a:r>
                      <a:endParaRPr sz="1500" u="none" strike="noStrike" cap="none">
                        <a:latin typeface="Times New Roman"/>
                        <a:ea typeface="Times New Roman"/>
                        <a:cs typeface="Times New Roman"/>
                        <a:sym typeface="Times New Roman"/>
                      </a:endParaRPr>
                    </a:p>
                  </a:txBody>
                  <a:tcPr marL="91450" marR="91450" marT="34300" marB="34300"/>
                </a:tc>
                <a:tc>
                  <a:txBody>
                    <a:bodyPr/>
                    <a:lstStyle/>
                    <a:p>
                      <a:pPr marL="0" marR="0" lvl="0" indent="0" algn="just" rtl="0">
                        <a:spcBef>
                          <a:spcPts val="0"/>
                        </a:spcBef>
                        <a:spcAft>
                          <a:spcPts val="0"/>
                        </a:spcAft>
                        <a:buNone/>
                      </a:pPr>
                      <a:r>
                        <a:rPr lang="en" sz="1500" u="none" strike="noStrike" cap="none">
                          <a:latin typeface="Times New Roman"/>
                          <a:ea typeface="Times New Roman"/>
                          <a:cs typeface="Times New Roman"/>
                          <a:sym typeface="Times New Roman"/>
                        </a:rPr>
                        <a:t>Emphasis is on data rather than procedure.</a:t>
                      </a:r>
                      <a:endParaRPr sz="1500" u="none" strike="noStrike" cap="none">
                        <a:latin typeface="Times New Roman"/>
                        <a:ea typeface="Times New Roman"/>
                        <a:cs typeface="Times New Roman"/>
                        <a:sym typeface="Times New Roman"/>
                      </a:endParaRPr>
                    </a:p>
                  </a:txBody>
                  <a:tcPr marL="91450" marR="91450" marT="34300" marB="34300"/>
                </a:tc>
                <a:extLst>
                  <a:ext uri="{0D108BD9-81ED-4DB2-BD59-A6C34878D82A}">
                    <a16:rowId xmlns:a16="http://schemas.microsoft.com/office/drawing/2014/main" val="10001"/>
                  </a:ext>
                </a:extLst>
              </a:tr>
              <a:tr h="278150">
                <a:tc>
                  <a:txBody>
                    <a:bodyPr/>
                    <a:lstStyle/>
                    <a:p>
                      <a:pPr marL="0" marR="0" lvl="0" indent="0" algn="ctr" rtl="0">
                        <a:spcBef>
                          <a:spcPts val="0"/>
                        </a:spcBef>
                        <a:spcAft>
                          <a:spcPts val="0"/>
                        </a:spcAft>
                        <a:buNone/>
                      </a:pPr>
                      <a:r>
                        <a:rPr lang="en" sz="1500" b="1" u="none" strike="noStrike" cap="none">
                          <a:latin typeface="Times New Roman"/>
                          <a:ea typeface="Times New Roman"/>
                          <a:cs typeface="Times New Roman"/>
                          <a:sym typeface="Times New Roman"/>
                        </a:rPr>
                        <a:t>2</a:t>
                      </a:r>
                      <a:endParaRPr sz="1500" b="1" u="none" strike="noStrike" cap="none">
                        <a:latin typeface="Times New Roman"/>
                        <a:ea typeface="Times New Roman"/>
                        <a:cs typeface="Times New Roman"/>
                        <a:sym typeface="Times New Roman"/>
                      </a:endParaRPr>
                    </a:p>
                  </a:txBody>
                  <a:tcPr marL="91450" marR="91450" marT="34300" marB="34300"/>
                </a:tc>
                <a:tc>
                  <a:txBody>
                    <a:bodyPr/>
                    <a:lstStyle/>
                    <a:p>
                      <a:pPr marL="0" marR="0" lvl="0" indent="0" algn="just" rtl="0">
                        <a:spcBef>
                          <a:spcPts val="0"/>
                        </a:spcBef>
                        <a:spcAft>
                          <a:spcPts val="0"/>
                        </a:spcAft>
                        <a:buNone/>
                      </a:pPr>
                      <a:r>
                        <a:rPr lang="en" sz="1500" u="none" strike="noStrike" cap="none">
                          <a:latin typeface="Times New Roman"/>
                          <a:ea typeface="Times New Roman"/>
                          <a:cs typeface="Times New Roman"/>
                          <a:sym typeface="Times New Roman"/>
                        </a:rPr>
                        <a:t>Large programs are divided into smaller programs in the form of functions.</a:t>
                      </a:r>
                      <a:endParaRPr sz="1500" u="none" strike="noStrike" cap="none">
                        <a:latin typeface="Times New Roman"/>
                        <a:ea typeface="Times New Roman"/>
                        <a:cs typeface="Times New Roman"/>
                        <a:sym typeface="Times New Roman"/>
                      </a:endParaRPr>
                    </a:p>
                  </a:txBody>
                  <a:tcPr marL="91450" marR="91450" marT="34300" marB="34300"/>
                </a:tc>
                <a:tc>
                  <a:txBody>
                    <a:bodyPr/>
                    <a:lstStyle/>
                    <a:p>
                      <a:pPr marL="0" marR="0" lvl="0" indent="0" algn="just" rtl="0">
                        <a:spcBef>
                          <a:spcPts val="0"/>
                        </a:spcBef>
                        <a:spcAft>
                          <a:spcPts val="0"/>
                        </a:spcAft>
                        <a:buNone/>
                      </a:pPr>
                      <a:r>
                        <a:rPr lang="en" sz="1500" u="none" strike="noStrike" cap="none">
                          <a:latin typeface="Times New Roman"/>
                          <a:ea typeface="Times New Roman"/>
                          <a:cs typeface="Times New Roman"/>
                          <a:sym typeface="Times New Roman"/>
                        </a:rPr>
                        <a:t>Programs are divided into objects.</a:t>
                      </a:r>
                      <a:endParaRPr sz="1100"/>
                    </a:p>
                    <a:p>
                      <a:pPr marL="0" marR="0" lvl="0" indent="0" algn="just" rtl="0">
                        <a:spcBef>
                          <a:spcPts val="0"/>
                        </a:spcBef>
                        <a:spcAft>
                          <a:spcPts val="0"/>
                        </a:spcAft>
                        <a:buNone/>
                      </a:pPr>
                      <a:r>
                        <a:rPr lang="en" sz="1500" u="none" strike="noStrike" cap="none">
                          <a:latin typeface="Times New Roman"/>
                          <a:ea typeface="Times New Roman"/>
                          <a:cs typeface="Times New Roman"/>
                          <a:sym typeface="Times New Roman"/>
                        </a:rPr>
                        <a:t>Functions that operate together are tied together in the data structure.</a:t>
                      </a:r>
                      <a:endParaRPr sz="1500" u="none" strike="noStrike" cap="none">
                        <a:latin typeface="Times New Roman"/>
                        <a:ea typeface="Times New Roman"/>
                        <a:cs typeface="Times New Roman"/>
                        <a:sym typeface="Times New Roman"/>
                      </a:endParaRPr>
                    </a:p>
                  </a:txBody>
                  <a:tcPr marL="91450" marR="91450" marT="34300" marB="34300"/>
                </a:tc>
                <a:extLst>
                  <a:ext uri="{0D108BD9-81ED-4DB2-BD59-A6C34878D82A}">
                    <a16:rowId xmlns:a16="http://schemas.microsoft.com/office/drawing/2014/main" val="10002"/>
                  </a:ext>
                </a:extLst>
              </a:tr>
              <a:tr h="278150">
                <a:tc>
                  <a:txBody>
                    <a:bodyPr/>
                    <a:lstStyle/>
                    <a:p>
                      <a:pPr marL="0" marR="0" lvl="0" indent="0" algn="ctr" rtl="0">
                        <a:spcBef>
                          <a:spcPts val="0"/>
                        </a:spcBef>
                        <a:spcAft>
                          <a:spcPts val="0"/>
                        </a:spcAft>
                        <a:buNone/>
                      </a:pPr>
                      <a:r>
                        <a:rPr lang="en" sz="1500" b="1" u="none" strike="noStrike" cap="none">
                          <a:latin typeface="Times New Roman"/>
                          <a:ea typeface="Times New Roman"/>
                          <a:cs typeface="Times New Roman"/>
                          <a:sym typeface="Times New Roman"/>
                        </a:rPr>
                        <a:t>3</a:t>
                      </a:r>
                      <a:endParaRPr sz="1500" b="1" u="none" strike="noStrike" cap="none">
                        <a:latin typeface="Times New Roman"/>
                        <a:ea typeface="Times New Roman"/>
                        <a:cs typeface="Times New Roman"/>
                        <a:sym typeface="Times New Roman"/>
                      </a:endParaRPr>
                    </a:p>
                  </a:txBody>
                  <a:tcPr marL="91450" marR="91450" marT="34300" marB="34300"/>
                </a:tc>
                <a:tc>
                  <a:txBody>
                    <a:bodyPr/>
                    <a:lstStyle/>
                    <a:p>
                      <a:pPr marL="0" marR="0" lvl="0" indent="0" algn="just" rtl="0">
                        <a:spcBef>
                          <a:spcPts val="0"/>
                        </a:spcBef>
                        <a:spcAft>
                          <a:spcPts val="0"/>
                        </a:spcAft>
                        <a:buNone/>
                      </a:pPr>
                      <a:r>
                        <a:rPr lang="en" sz="1500" u="none" strike="noStrike" cap="none">
                          <a:latin typeface="Times New Roman"/>
                          <a:ea typeface="Times New Roman"/>
                          <a:cs typeface="Times New Roman"/>
                          <a:sym typeface="Times New Roman"/>
                        </a:rPr>
                        <a:t>Most of the functions share global data.</a:t>
                      </a:r>
                      <a:endParaRPr sz="1500" u="none" strike="noStrike" cap="none">
                        <a:latin typeface="Times New Roman"/>
                        <a:ea typeface="Times New Roman"/>
                        <a:cs typeface="Times New Roman"/>
                        <a:sym typeface="Times New Roman"/>
                      </a:endParaRPr>
                    </a:p>
                  </a:txBody>
                  <a:tcPr marL="91450" marR="91450" marT="34300" marB="34300"/>
                </a:tc>
                <a:tc>
                  <a:txBody>
                    <a:bodyPr/>
                    <a:lstStyle/>
                    <a:p>
                      <a:pPr marL="0" marR="0" lvl="0" indent="0" algn="just" rtl="0">
                        <a:spcBef>
                          <a:spcPts val="0"/>
                        </a:spcBef>
                        <a:spcAft>
                          <a:spcPts val="0"/>
                        </a:spcAft>
                        <a:buNone/>
                      </a:pPr>
                      <a:r>
                        <a:rPr lang="en" sz="1500" u="none" strike="noStrike" cap="none">
                          <a:latin typeface="Times New Roman"/>
                          <a:ea typeface="Times New Roman"/>
                          <a:cs typeface="Times New Roman"/>
                          <a:sym typeface="Times New Roman"/>
                        </a:rPr>
                        <a:t>Data is mostly hidden and cannot be accessed by external functions.</a:t>
                      </a:r>
                      <a:endParaRPr sz="1500" u="none" strike="noStrike" cap="none">
                        <a:latin typeface="Times New Roman"/>
                        <a:ea typeface="Times New Roman"/>
                        <a:cs typeface="Times New Roman"/>
                        <a:sym typeface="Times New Roman"/>
                      </a:endParaRPr>
                    </a:p>
                  </a:txBody>
                  <a:tcPr marL="91450" marR="91450" marT="34300" marB="34300"/>
                </a:tc>
                <a:extLst>
                  <a:ext uri="{0D108BD9-81ED-4DB2-BD59-A6C34878D82A}">
                    <a16:rowId xmlns:a16="http://schemas.microsoft.com/office/drawing/2014/main" val="10003"/>
                  </a:ext>
                </a:extLst>
              </a:tr>
              <a:tr h="278150">
                <a:tc>
                  <a:txBody>
                    <a:bodyPr/>
                    <a:lstStyle/>
                    <a:p>
                      <a:pPr marL="0" marR="0" lvl="0" indent="0" algn="ctr" rtl="0">
                        <a:spcBef>
                          <a:spcPts val="0"/>
                        </a:spcBef>
                        <a:spcAft>
                          <a:spcPts val="0"/>
                        </a:spcAft>
                        <a:buNone/>
                      </a:pPr>
                      <a:r>
                        <a:rPr lang="en" sz="1500" b="1" u="none" strike="noStrike" cap="none">
                          <a:latin typeface="Times New Roman"/>
                          <a:ea typeface="Times New Roman"/>
                          <a:cs typeface="Times New Roman"/>
                          <a:sym typeface="Times New Roman"/>
                        </a:rPr>
                        <a:t>4</a:t>
                      </a:r>
                      <a:endParaRPr sz="1500" b="1" u="none" strike="noStrike" cap="none">
                        <a:latin typeface="Times New Roman"/>
                        <a:ea typeface="Times New Roman"/>
                        <a:cs typeface="Times New Roman"/>
                        <a:sym typeface="Times New Roman"/>
                      </a:endParaRPr>
                    </a:p>
                  </a:txBody>
                  <a:tcPr marL="91450" marR="91450" marT="34300" marB="34300"/>
                </a:tc>
                <a:tc>
                  <a:txBody>
                    <a:bodyPr/>
                    <a:lstStyle/>
                    <a:p>
                      <a:pPr marL="0" marR="0" lvl="0" indent="0" algn="just" rtl="0">
                        <a:lnSpc>
                          <a:spcPct val="100000"/>
                        </a:lnSpc>
                        <a:spcBef>
                          <a:spcPts val="0"/>
                        </a:spcBef>
                        <a:spcAft>
                          <a:spcPts val="0"/>
                        </a:spcAft>
                        <a:buClr>
                          <a:schemeClr val="dk1"/>
                        </a:buClr>
                        <a:buSzPts val="1500"/>
                        <a:buFont typeface="Times New Roman"/>
                        <a:buNone/>
                      </a:pPr>
                      <a:r>
                        <a:rPr lang="en" sz="1500" u="none" strike="noStrike" cap="none">
                          <a:latin typeface="Times New Roman"/>
                          <a:ea typeface="Times New Roman"/>
                          <a:cs typeface="Times New Roman"/>
                          <a:sym typeface="Times New Roman"/>
                        </a:rPr>
                        <a:t>Data move openly around the system from function to function. Functions transform data from one form to another.</a:t>
                      </a:r>
                      <a:endParaRPr sz="1100"/>
                    </a:p>
                  </a:txBody>
                  <a:tcPr marL="91450" marR="91450" marT="34300" marB="34300"/>
                </a:tc>
                <a:tc>
                  <a:txBody>
                    <a:bodyPr/>
                    <a:lstStyle/>
                    <a:p>
                      <a:pPr marL="0" marR="0" lvl="0" indent="0" algn="just" rtl="0">
                        <a:spcBef>
                          <a:spcPts val="0"/>
                        </a:spcBef>
                        <a:spcAft>
                          <a:spcPts val="0"/>
                        </a:spcAft>
                        <a:buNone/>
                      </a:pPr>
                      <a:r>
                        <a:rPr lang="en" sz="1500" u="none" strike="noStrike" cap="none">
                          <a:latin typeface="Times New Roman"/>
                          <a:ea typeface="Times New Roman"/>
                          <a:cs typeface="Times New Roman"/>
                          <a:sym typeface="Times New Roman"/>
                        </a:rPr>
                        <a:t>Objects may communicate with each other through functions. New data and functions can be easily added wherever necessary.</a:t>
                      </a:r>
                      <a:endParaRPr sz="1500" u="none" strike="noStrike" cap="none">
                        <a:latin typeface="Times New Roman"/>
                        <a:ea typeface="Times New Roman"/>
                        <a:cs typeface="Times New Roman"/>
                        <a:sym typeface="Times New Roman"/>
                      </a:endParaRPr>
                    </a:p>
                  </a:txBody>
                  <a:tcPr marL="91450" marR="91450" marT="34300" marB="34300"/>
                </a:tc>
                <a:extLst>
                  <a:ext uri="{0D108BD9-81ED-4DB2-BD59-A6C34878D82A}">
                    <a16:rowId xmlns:a16="http://schemas.microsoft.com/office/drawing/2014/main" val="10004"/>
                  </a:ext>
                </a:extLst>
              </a:tr>
              <a:tr h="278150">
                <a:tc>
                  <a:txBody>
                    <a:bodyPr/>
                    <a:lstStyle/>
                    <a:p>
                      <a:pPr marL="0" marR="0" lvl="0" indent="0" algn="ctr" rtl="0">
                        <a:spcBef>
                          <a:spcPts val="0"/>
                        </a:spcBef>
                        <a:spcAft>
                          <a:spcPts val="0"/>
                        </a:spcAft>
                        <a:buNone/>
                      </a:pPr>
                      <a:r>
                        <a:rPr lang="en" sz="1500" b="1" u="none" strike="noStrike" cap="none">
                          <a:latin typeface="Times New Roman"/>
                          <a:ea typeface="Times New Roman"/>
                          <a:cs typeface="Times New Roman"/>
                          <a:sym typeface="Times New Roman"/>
                        </a:rPr>
                        <a:t>5</a:t>
                      </a:r>
                      <a:endParaRPr sz="1500" b="1" u="none" strike="noStrike" cap="none">
                        <a:latin typeface="Times New Roman"/>
                        <a:ea typeface="Times New Roman"/>
                        <a:cs typeface="Times New Roman"/>
                        <a:sym typeface="Times New Roman"/>
                      </a:endParaRPr>
                    </a:p>
                  </a:txBody>
                  <a:tcPr marL="91450" marR="91450" marT="34300" marB="34300"/>
                </a:tc>
                <a:tc>
                  <a:txBody>
                    <a:bodyPr/>
                    <a:lstStyle/>
                    <a:p>
                      <a:pPr marL="0" marR="0" lvl="0" indent="0" algn="just" rtl="0">
                        <a:spcBef>
                          <a:spcPts val="0"/>
                        </a:spcBef>
                        <a:spcAft>
                          <a:spcPts val="0"/>
                        </a:spcAft>
                        <a:buNone/>
                      </a:pPr>
                      <a:r>
                        <a:rPr lang="en" sz="1500" u="none" strike="noStrike" cap="none">
                          <a:latin typeface="Times New Roman"/>
                          <a:ea typeface="Times New Roman"/>
                          <a:cs typeface="Times New Roman"/>
                          <a:sym typeface="Times New Roman"/>
                        </a:rPr>
                        <a:t>Employs top-down approach in program design.</a:t>
                      </a:r>
                      <a:endParaRPr sz="1500" u="none" strike="noStrike" cap="none">
                        <a:latin typeface="Times New Roman"/>
                        <a:ea typeface="Times New Roman"/>
                        <a:cs typeface="Times New Roman"/>
                        <a:sym typeface="Times New Roman"/>
                      </a:endParaRPr>
                    </a:p>
                  </a:txBody>
                  <a:tcPr marL="91450" marR="91450" marT="34300" marB="34300"/>
                </a:tc>
                <a:tc>
                  <a:txBody>
                    <a:bodyPr/>
                    <a:lstStyle/>
                    <a:p>
                      <a:pPr marL="0" marR="0" lvl="0" indent="0" algn="just" rtl="0">
                        <a:spcBef>
                          <a:spcPts val="0"/>
                        </a:spcBef>
                        <a:spcAft>
                          <a:spcPts val="0"/>
                        </a:spcAft>
                        <a:buNone/>
                      </a:pPr>
                      <a:r>
                        <a:rPr lang="en" sz="1500" u="none" strike="noStrike" cap="none">
                          <a:latin typeface="Times New Roman"/>
                          <a:ea typeface="Times New Roman"/>
                          <a:cs typeface="Times New Roman"/>
                          <a:sym typeface="Times New Roman"/>
                        </a:rPr>
                        <a:t>Follow bottom-up approach  in program design.</a:t>
                      </a:r>
                      <a:endParaRPr sz="1500" u="none" strike="noStrike" cap="none">
                        <a:latin typeface="Times New Roman"/>
                        <a:ea typeface="Times New Roman"/>
                        <a:cs typeface="Times New Roman"/>
                        <a:sym typeface="Times New Roman"/>
                      </a:endParaRPr>
                    </a:p>
                  </a:txBody>
                  <a:tcPr marL="91450" marR="91450" marT="34300" marB="34300"/>
                </a:tc>
                <a:extLst>
                  <a:ext uri="{0D108BD9-81ED-4DB2-BD59-A6C34878D82A}">
                    <a16:rowId xmlns:a16="http://schemas.microsoft.com/office/drawing/2014/main" val="10005"/>
                  </a:ext>
                </a:extLst>
              </a:tr>
            </a:tbl>
          </a:graphicData>
        </a:graphic>
      </p:graphicFrame>
      <p:cxnSp>
        <p:nvCxnSpPr>
          <p:cNvPr id="384" name="Google Shape;384;p64"/>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65"/>
          <p:cNvPicPr preferRelativeResize="0"/>
          <p:nvPr/>
        </p:nvPicPr>
        <p:blipFill rotWithShape="1">
          <a:blip r:embed="rId3">
            <a:alphaModFix/>
          </a:blip>
          <a:srcRect/>
          <a:stretch/>
        </p:blipFill>
        <p:spPr>
          <a:xfrm>
            <a:off x="228600" y="1428750"/>
            <a:ext cx="4280171" cy="3086100"/>
          </a:xfrm>
          <a:prstGeom prst="rect">
            <a:avLst/>
          </a:prstGeom>
          <a:noFill/>
          <a:ln>
            <a:noFill/>
          </a:ln>
        </p:spPr>
      </p:pic>
      <p:sp>
        <p:nvSpPr>
          <p:cNvPr id="390" name="Google Shape;390;p6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 sz="4000" b="1">
                <a:latin typeface="Times New Roman"/>
                <a:ea typeface="Times New Roman"/>
                <a:cs typeface="Times New Roman"/>
                <a:sym typeface="Times New Roman"/>
              </a:rPr>
              <a:t>Difference between C and C++</a:t>
            </a:r>
            <a:endParaRPr sz="4000" b="1">
              <a:latin typeface="Times New Roman"/>
              <a:ea typeface="Times New Roman"/>
              <a:cs typeface="Times New Roman"/>
              <a:sym typeface="Times New Roman"/>
            </a:endParaRPr>
          </a:p>
        </p:txBody>
      </p:sp>
      <p:pic>
        <p:nvPicPr>
          <p:cNvPr id="391" name="Google Shape;391;p65"/>
          <p:cNvPicPr preferRelativeResize="0"/>
          <p:nvPr/>
        </p:nvPicPr>
        <p:blipFill rotWithShape="1">
          <a:blip r:embed="rId4">
            <a:alphaModFix/>
          </a:blip>
          <a:srcRect/>
          <a:stretch/>
        </p:blipFill>
        <p:spPr>
          <a:xfrm>
            <a:off x="4846326" y="1428750"/>
            <a:ext cx="3792849" cy="2743200"/>
          </a:xfrm>
          <a:prstGeom prst="rect">
            <a:avLst/>
          </a:prstGeom>
          <a:noFill/>
          <a:ln>
            <a:noFill/>
          </a:ln>
        </p:spPr>
      </p:pic>
      <p:cxnSp>
        <p:nvCxnSpPr>
          <p:cNvPr id="392" name="Google Shape;392;p65"/>
          <p:cNvCxnSpPr/>
          <p:nvPr/>
        </p:nvCxnSpPr>
        <p:spPr>
          <a:xfrm rot="5400000">
            <a:off x="2485994" y="3057446"/>
            <a:ext cx="4172100" cy="1500"/>
          </a:xfrm>
          <a:prstGeom prst="straightConnector1">
            <a:avLst/>
          </a:prstGeom>
          <a:noFill/>
          <a:ln w="25400" cap="flat" cmpd="sng">
            <a:solidFill>
              <a:srgbClr val="7F7F7F"/>
            </a:solidFill>
            <a:prstDash val="solid"/>
            <a:round/>
            <a:headEnd type="none" w="sm" len="sm"/>
            <a:tailEnd type="none" w="sm" len="sm"/>
          </a:ln>
        </p:spPr>
      </p:cxnSp>
      <p:sp>
        <p:nvSpPr>
          <p:cNvPr id="393" name="Google Shape;393;p65"/>
          <p:cNvSpPr txBox="1"/>
          <p:nvPr/>
        </p:nvSpPr>
        <p:spPr>
          <a:xfrm>
            <a:off x="457200" y="4400550"/>
            <a:ext cx="39624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1" i="0" u="none" strike="noStrike" cap="none">
                <a:solidFill>
                  <a:schemeClr val="dk1"/>
                </a:solidFill>
                <a:latin typeface="Times New Roman"/>
                <a:ea typeface="Times New Roman"/>
                <a:cs typeface="Times New Roman"/>
                <a:sym typeface="Times New Roman"/>
              </a:rPr>
              <a:t>Functioning of Procedural Language</a:t>
            </a:r>
            <a:endParaRPr sz="1800" b="1" i="0" u="none" strike="noStrike" cap="none">
              <a:solidFill>
                <a:schemeClr val="dk1"/>
              </a:solidFill>
              <a:latin typeface="Times New Roman"/>
              <a:ea typeface="Times New Roman"/>
              <a:cs typeface="Times New Roman"/>
              <a:sym typeface="Times New Roman"/>
            </a:endParaRPr>
          </a:p>
        </p:txBody>
      </p:sp>
      <p:sp>
        <p:nvSpPr>
          <p:cNvPr id="394" name="Google Shape;394;p65"/>
          <p:cNvSpPr txBox="1"/>
          <p:nvPr/>
        </p:nvSpPr>
        <p:spPr>
          <a:xfrm>
            <a:off x="4800600" y="4400550"/>
            <a:ext cx="39624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1" i="0" u="none" strike="noStrike" cap="none">
                <a:solidFill>
                  <a:schemeClr val="dk1"/>
                </a:solidFill>
                <a:latin typeface="Times New Roman"/>
                <a:ea typeface="Times New Roman"/>
                <a:cs typeface="Times New Roman"/>
                <a:sym typeface="Times New Roman"/>
              </a:rPr>
              <a:t>Functioning of Object Oriented Programming Language</a:t>
            </a:r>
            <a:endParaRPr sz="1800" b="1" i="0" u="none" strike="noStrike" cap="none">
              <a:solidFill>
                <a:schemeClr val="dk1"/>
              </a:solidFill>
              <a:latin typeface="Times New Roman"/>
              <a:ea typeface="Times New Roman"/>
              <a:cs typeface="Times New Roman"/>
              <a:sym typeface="Times New Roman"/>
            </a:endParaRPr>
          </a:p>
        </p:txBody>
      </p:sp>
      <p:cxnSp>
        <p:nvCxnSpPr>
          <p:cNvPr id="395" name="Google Shape;395;p65"/>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Char char="●"/>
            </a:pPr>
            <a:r>
              <a:rPr lang="en" sz="2800">
                <a:latin typeface="Times New Roman"/>
                <a:ea typeface="Times New Roman"/>
                <a:cs typeface="Times New Roman"/>
                <a:sym typeface="Times New Roman"/>
              </a:rPr>
              <a:t>A class is an extension of the idea of structure used in C.</a:t>
            </a:r>
            <a:endParaRPr/>
          </a:p>
          <a:p>
            <a:pPr marL="342900" lvl="0" indent="-342900" algn="just" rtl="0">
              <a:spcBef>
                <a:spcPts val="560"/>
              </a:spcBef>
              <a:spcAft>
                <a:spcPts val="1200"/>
              </a:spcAft>
              <a:buClr>
                <a:schemeClr val="dk1"/>
              </a:buClr>
              <a:buSzPts val="2800"/>
              <a:buChar char="●"/>
            </a:pPr>
            <a:r>
              <a:rPr lang="en" sz="2800">
                <a:latin typeface="Times New Roman"/>
                <a:ea typeface="Times New Roman"/>
                <a:cs typeface="Times New Roman"/>
                <a:sym typeface="Times New Roman"/>
              </a:rPr>
              <a:t>A new way of creating and implementing user-defined data type.</a:t>
            </a:r>
            <a:endParaRPr/>
          </a:p>
        </p:txBody>
      </p:sp>
      <p:sp>
        <p:nvSpPr>
          <p:cNvPr id="401" name="Google Shape;401;p6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 sz="4000" b="1">
                <a:latin typeface="Times New Roman"/>
                <a:ea typeface="Times New Roman"/>
                <a:cs typeface="Times New Roman"/>
                <a:sym typeface="Times New Roman"/>
              </a:rPr>
              <a:t>Difference between C and C++</a:t>
            </a:r>
            <a:endParaRPr sz="4000" b="1">
              <a:latin typeface="Times New Roman"/>
              <a:ea typeface="Times New Roman"/>
              <a:cs typeface="Times New Roman"/>
              <a:sym typeface="Times New Roman"/>
            </a:endParaRPr>
          </a:p>
        </p:txBody>
      </p:sp>
      <p:cxnSp>
        <p:nvCxnSpPr>
          <p:cNvPr id="402" name="Google Shape;402;p66"/>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 sz="4000" b="1">
                <a:latin typeface="Times New Roman"/>
                <a:ea typeface="Times New Roman"/>
                <a:cs typeface="Times New Roman"/>
                <a:sym typeface="Times New Roman"/>
              </a:rPr>
              <a:t>C Structures</a:t>
            </a:r>
            <a:endParaRPr sz="4000" b="1">
              <a:latin typeface="Times New Roman"/>
              <a:ea typeface="Times New Roman"/>
              <a:cs typeface="Times New Roman"/>
              <a:sym typeface="Times New Roman"/>
            </a:endParaRPr>
          </a:p>
        </p:txBody>
      </p:sp>
      <p:sp>
        <p:nvSpPr>
          <p:cNvPr id="408" name="Google Shape;408;p67"/>
          <p:cNvSpPr txBox="1">
            <a:spLocks noGrp="1"/>
          </p:cNvSpPr>
          <p:nvPr>
            <p:ph type="body" idx="1"/>
          </p:nvPr>
        </p:nvSpPr>
        <p:spPr>
          <a:xfrm>
            <a:off x="457200" y="1200150"/>
            <a:ext cx="8229600" cy="3714900"/>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spcBef>
                <a:spcPts val="0"/>
              </a:spcBef>
              <a:spcAft>
                <a:spcPts val="0"/>
              </a:spcAft>
              <a:buClr>
                <a:schemeClr val="dk1"/>
              </a:buClr>
              <a:buSzPts val="2400"/>
              <a:buChar char="●"/>
            </a:pPr>
            <a:r>
              <a:rPr lang="en" sz="2400">
                <a:latin typeface="Times New Roman"/>
                <a:ea typeface="Times New Roman"/>
                <a:cs typeface="Times New Roman"/>
                <a:sym typeface="Times New Roman"/>
              </a:rPr>
              <a:t>Provide a method for packing together data of different types.</a:t>
            </a:r>
            <a:endParaRPr/>
          </a:p>
          <a:p>
            <a:pPr marL="342900" lvl="0" indent="-342900" algn="just" rtl="0">
              <a:spcBef>
                <a:spcPts val="480"/>
              </a:spcBef>
              <a:spcAft>
                <a:spcPts val="0"/>
              </a:spcAft>
              <a:buClr>
                <a:schemeClr val="dk1"/>
              </a:buClr>
              <a:buSzPts val="2400"/>
              <a:buChar char="●"/>
            </a:pPr>
            <a:r>
              <a:rPr lang="en" sz="2400">
                <a:latin typeface="Times New Roman"/>
                <a:ea typeface="Times New Roman"/>
                <a:cs typeface="Times New Roman"/>
                <a:sym typeface="Times New Roman"/>
              </a:rPr>
              <a:t>A convenient tool for handling a group of logically related data items. </a:t>
            </a:r>
            <a:endParaRPr/>
          </a:p>
          <a:p>
            <a:pPr marL="342900" lvl="0" indent="-342900" algn="just" rtl="0">
              <a:spcBef>
                <a:spcPts val="480"/>
              </a:spcBef>
              <a:spcAft>
                <a:spcPts val="0"/>
              </a:spcAft>
              <a:buClr>
                <a:schemeClr val="dk1"/>
              </a:buClr>
              <a:buSzPts val="2400"/>
              <a:buChar char="●"/>
            </a:pPr>
            <a:r>
              <a:rPr lang="en" sz="2400">
                <a:latin typeface="Times New Roman"/>
                <a:ea typeface="Times New Roman"/>
                <a:cs typeface="Times New Roman"/>
                <a:sym typeface="Times New Roman"/>
              </a:rPr>
              <a:t>Eg:</a:t>
            </a:r>
            <a:endParaRPr/>
          </a:p>
          <a:p>
            <a:pPr marL="1143000" lvl="2" indent="-228600" algn="just" rtl="0">
              <a:spcBef>
                <a:spcPts val="480"/>
              </a:spcBef>
              <a:spcAft>
                <a:spcPts val="0"/>
              </a:spcAft>
              <a:buClr>
                <a:schemeClr val="dk1"/>
              </a:buClr>
              <a:buSzPts val="2400"/>
              <a:buNone/>
            </a:pPr>
            <a:r>
              <a:rPr lang="en" b="1">
                <a:latin typeface="Times New Roman"/>
                <a:ea typeface="Times New Roman"/>
                <a:cs typeface="Times New Roman"/>
                <a:sym typeface="Times New Roman"/>
              </a:rPr>
              <a:t>struct</a:t>
            </a:r>
            <a:r>
              <a:rPr lang="en">
                <a:latin typeface="Times New Roman"/>
                <a:ea typeface="Times New Roman"/>
                <a:cs typeface="Times New Roman"/>
                <a:sym typeface="Times New Roman"/>
              </a:rPr>
              <a:t> student</a:t>
            </a:r>
            <a:endParaRPr/>
          </a:p>
          <a:p>
            <a:pPr marL="1143000" lvl="2" indent="-228600" algn="just" rtl="0">
              <a:spcBef>
                <a:spcPts val="480"/>
              </a:spcBef>
              <a:spcAft>
                <a:spcPts val="0"/>
              </a:spcAft>
              <a:buClr>
                <a:schemeClr val="dk1"/>
              </a:buClr>
              <a:buSzPts val="2400"/>
              <a:buNone/>
            </a:pPr>
            <a:r>
              <a:rPr lang="en">
                <a:latin typeface="Times New Roman"/>
                <a:ea typeface="Times New Roman"/>
                <a:cs typeface="Times New Roman"/>
                <a:sym typeface="Times New Roman"/>
              </a:rPr>
              <a:t>{</a:t>
            </a:r>
            <a:endParaRPr/>
          </a:p>
          <a:p>
            <a:pPr marL="1143000" lvl="2" indent="-228600" algn="just" rtl="0">
              <a:spcBef>
                <a:spcPts val="480"/>
              </a:spcBef>
              <a:spcAft>
                <a:spcPts val="0"/>
              </a:spcAft>
              <a:buClr>
                <a:schemeClr val="dk1"/>
              </a:buClr>
              <a:buSzPts val="2400"/>
              <a:buNone/>
            </a:pPr>
            <a:r>
              <a:rPr lang="en">
                <a:latin typeface="Times New Roman"/>
                <a:ea typeface="Times New Roman"/>
                <a:cs typeface="Times New Roman"/>
                <a:sym typeface="Times New Roman"/>
              </a:rPr>
              <a:t>	char name[20];</a:t>
            </a:r>
            <a:endParaRPr/>
          </a:p>
          <a:p>
            <a:pPr marL="1143000" lvl="2" indent="-228600" algn="just" rtl="0">
              <a:spcBef>
                <a:spcPts val="480"/>
              </a:spcBef>
              <a:spcAft>
                <a:spcPts val="0"/>
              </a:spcAft>
              <a:buClr>
                <a:schemeClr val="dk1"/>
              </a:buClr>
              <a:buSzPts val="2400"/>
              <a:buNone/>
            </a:pPr>
            <a:r>
              <a:rPr lang="en">
                <a:latin typeface="Times New Roman"/>
                <a:ea typeface="Times New Roman"/>
                <a:cs typeface="Times New Roman"/>
                <a:sym typeface="Times New Roman"/>
              </a:rPr>
              <a:t>	int roll_no;</a:t>
            </a:r>
            <a:endParaRPr/>
          </a:p>
          <a:p>
            <a:pPr marL="1143000" lvl="2" indent="-228600" algn="just" rtl="0">
              <a:spcBef>
                <a:spcPts val="480"/>
              </a:spcBef>
              <a:spcAft>
                <a:spcPts val="0"/>
              </a:spcAft>
              <a:buClr>
                <a:schemeClr val="dk1"/>
              </a:buClr>
              <a:buSzPts val="2400"/>
              <a:buNone/>
            </a:pPr>
            <a:r>
              <a:rPr lang="en">
                <a:latin typeface="Times New Roman"/>
                <a:ea typeface="Times New Roman"/>
                <a:cs typeface="Times New Roman"/>
                <a:sym typeface="Times New Roman"/>
              </a:rPr>
              <a:t>	float total_marks;</a:t>
            </a:r>
            <a:endParaRPr>
              <a:latin typeface="Times New Roman"/>
              <a:ea typeface="Times New Roman"/>
              <a:cs typeface="Times New Roman"/>
              <a:sym typeface="Times New Roman"/>
            </a:endParaRPr>
          </a:p>
          <a:p>
            <a:pPr marL="1143000" lvl="2" indent="-228600" algn="just" rtl="0">
              <a:spcBef>
                <a:spcPts val="480"/>
              </a:spcBef>
              <a:spcAft>
                <a:spcPts val="0"/>
              </a:spcAft>
              <a:buClr>
                <a:schemeClr val="dk1"/>
              </a:buClr>
              <a:buSzPts val="2400"/>
              <a:buNone/>
            </a:pPr>
            <a:r>
              <a:rPr lang="en">
                <a:latin typeface="Times New Roman"/>
                <a:ea typeface="Times New Roman"/>
                <a:cs typeface="Times New Roman"/>
                <a:sym typeface="Times New Roman"/>
              </a:rPr>
              <a:t>} A;</a:t>
            </a:r>
            <a:endParaRPr/>
          </a:p>
          <a:p>
            <a:pPr marL="342900" lvl="0" indent="-190500" algn="just" rtl="0">
              <a:spcBef>
                <a:spcPts val="480"/>
              </a:spcBef>
              <a:spcAft>
                <a:spcPts val="1200"/>
              </a:spcAft>
              <a:buClr>
                <a:schemeClr val="dk1"/>
              </a:buClr>
              <a:buSzPts val="2400"/>
              <a:buNone/>
            </a:pPr>
            <a:endParaRPr sz="2400"/>
          </a:p>
        </p:txBody>
      </p:sp>
      <p:cxnSp>
        <p:nvCxnSpPr>
          <p:cNvPr id="409" name="Google Shape;409;p67"/>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8"/>
          <p:cNvSpPr txBox="1">
            <a:spLocks noGrp="1"/>
          </p:cNvSpPr>
          <p:nvPr>
            <p:ph type="title"/>
          </p:nvPr>
        </p:nvSpPr>
        <p:spPr>
          <a:xfrm>
            <a:off x="381000" y="114153"/>
            <a:ext cx="83058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 sz="4000" b="1">
                <a:latin typeface="Times New Roman"/>
                <a:ea typeface="Times New Roman"/>
                <a:cs typeface="Times New Roman"/>
                <a:sym typeface="Times New Roman"/>
              </a:rPr>
              <a:t>Limitations</a:t>
            </a:r>
            <a:r>
              <a:rPr lang="en" sz="4000">
                <a:latin typeface="Times New Roman"/>
                <a:ea typeface="Times New Roman"/>
                <a:cs typeface="Times New Roman"/>
                <a:sym typeface="Times New Roman"/>
              </a:rPr>
              <a:t> </a:t>
            </a:r>
            <a:endParaRPr sz="4000">
              <a:latin typeface="Times New Roman"/>
              <a:ea typeface="Times New Roman"/>
              <a:cs typeface="Times New Roman"/>
              <a:sym typeface="Times New Roman"/>
            </a:endParaRPr>
          </a:p>
        </p:txBody>
      </p:sp>
      <p:sp>
        <p:nvSpPr>
          <p:cNvPr id="415" name="Google Shape;415;p68"/>
          <p:cNvSpPr txBox="1">
            <a:spLocks noGrp="1"/>
          </p:cNvSpPr>
          <p:nvPr>
            <p:ph type="body" idx="1"/>
          </p:nvPr>
        </p:nvSpPr>
        <p:spPr>
          <a:xfrm>
            <a:off x="228600" y="908375"/>
            <a:ext cx="8610600" cy="38862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400"/>
              <a:buChar char="●"/>
            </a:pPr>
            <a:r>
              <a:rPr lang="en" b="1" dirty="0">
                <a:latin typeface="Times New Roman"/>
                <a:ea typeface="Times New Roman"/>
                <a:cs typeface="Times New Roman"/>
                <a:sym typeface="Times New Roman"/>
              </a:rPr>
              <a:t>Cannot treat struct data-type like built in data type.</a:t>
            </a:r>
            <a:endParaRPr dirty="0"/>
          </a:p>
          <a:p>
            <a:pPr marL="342900" lvl="0" indent="-342900" algn="just" rtl="0">
              <a:spcBef>
                <a:spcPts val="480"/>
              </a:spcBef>
              <a:spcAft>
                <a:spcPts val="0"/>
              </a:spcAft>
              <a:buClr>
                <a:schemeClr val="dk1"/>
              </a:buClr>
              <a:buSzPts val="2400"/>
              <a:buNone/>
            </a:pPr>
            <a:r>
              <a:rPr lang="en" dirty="0">
                <a:latin typeface="Times New Roman"/>
                <a:ea typeface="Times New Roman"/>
                <a:cs typeface="Times New Roman"/>
                <a:sym typeface="Times New Roman"/>
              </a:rPr>
              <a:t>	Example:</a:t>
            </a:r>
            <a:endParaRPr dirty="0"/>
          </a:p>
          <a:p>
            <a:pPr marL="1143000" lvl="2" indent="-228600" algn="just" rtl="0">
              <a:spcBef>
                <a:spcPts val="400"/>
              </a:spcBef>
              <a:spcAft>
                <a:spcPts val="0"/>
              </a:spcAft>
              <a:buClr>
                <a:schemeClr val="dk1"/>
              </a:buClr>
              <a:buSzPts val="2000"/>
              <a:buNone/>
            </a:pPr>
            <a:r>
              <a:rPr lang="en" sz="1800" b="1" dirty="0">
                <a:latin typeface="Times New Roman"/>
                <a:ea typeface="Times New Roman"/>
                <a:cs typeface="Times New Roman"/>
                <a:sym typeface="Times New Roman"/>
              </a:rPr>
              <a:t>struct</a:t>
            </a:r>
            <a:r>
              <a:rPr lang="en" sz="1800" dirty="0">
                <a:latin typeface="Times New Roman"/>
                <a:ea typeface="Times New Roman"/>
                <a:cs typeface="Times New Roman"/>
                <a:sym typeface="Times New Roman"/>
              </a:rPr>
              <a:t> Complex </a:t>
            </a:r>
            <a:endParaRPr sz="1800" dirty="0"/>
          </a:p>
          <a:p>
            <a:pPr marL="1143000" lvl="2" indent="-228600" algn="just" rtl="0">
              <a:spcBef>
                <a:spcPts val="400"/>
              </a:spcBef>
              <a:spcAft>
                <a:spcPts val="0"/>
              </a:spcAft>
              <a:buClr>
                <a:schemeClr val="dk1"/>
              </a:buClr>
              <a:buSzPts val="2000"/>
              <a:buNone/>
            </a:pPr>
            <a:r>
              <a:rPr lang="en" sz="1800" dirty="0">
                <a:latin typeface="Times New Roman"/>
                <a:ea typeface="Times New Roman"/>
                <a:cs typeface="Times New Roman"/>
                <a:sym typeface="Times New Roman"/>
              </a:rPr>
              <a:t>{</a:t>
            </a:r>
            <a:endParaRPr sz="1800" dirty="0"/>
          </a:p>
          <a:p>
            <a:pPr marL="1143000" lvl="2" indent="-228600" algn="just" rtl="0">
              <a:spcBef>
                <a:spcPts val="400"/>
              </a:spcBef>
              <a:spcAft>
                <a:spcPts val="0"/>
              </a:spcAft>
              <a:buClr>
                <a:schemeClr val="dk1"/>
              </a:buClr>
              <a:buSzPts val="2000"/>
              <a:buNone/>
            </a:pPr>
            <a:r>
              <a:rPr lang="en" sz="1800" dirty="0">
                <a:latin typeface="Times New Roman"/>
                <a:ea typeface="Times New Roman"/>
                <a:cs typeface="Times New Roman"/>
                <a:sym typeface="Times New Roman"/>
              </a:rPr>
              <a:t>	float x;</a:t>
            </a:r>
            <a:endParaRPr sz="1800" dirty="0"/>
          </a:p>
          <a:p>
            <a:pPr marL="1143000" lvl="2" indent="-228600" algn="just" rtl="0">
              <a:spcBef>
                <a:spcPts val="400"/>
              </a:spcBef>
              <a:spcAft>
                <a:spcPts val="0"/>
              </a:spcAft>
              <a:buClr>
                <a:schemeClr val="dk1"/>
              </a:buClr>
              <a:buSzPts val="2000"/>
              <a:buNone/>
            </a:pPr>
            <a:r>
              <a:rPr lang="en" sz="1800" dirty="0">
                <a:latin typeface="Times New Roman"/>
                <a:ea typeface="Times New Roman"/>
                <a:cs typeface="Times New Roman"/>
                <a:sym typeface="Times New Roman"/>
              </a:rPr>
              <a:t>	float y;</a:t>
            </a:r>
            <a:endParaRPr sz="1800" dirty="0"/>
          </a:p>
          <a:p>
            <a:pPr marL="1143000" lvl="2" indent="-228600" algn="just" rtl="0">
              <a:spcBef>
                <a:spcPts val="400"/>
              </a:spcBef>
              <a:spcAft>
                <a:spcPts val="0"/>
              </a:spcAft>
              <a:buClr>
                <a:schemeClr val="dk1"/>
              </a:buClr>
              <a:buSzPts val="2000"/>
              <a:buNone/>
            </a:pPr>
            <a:r>
              <a:rPr lang="en" sz="1800" dirty="0">
                <a:latin typeface="Times New Roman"/>
                <a:ea typeface="Times New Roman"/>
                <a:cs typeface="Times New Roman"/>
                <a:sym typeface="Times New Roman"/>
              </a:rPr>
              <a:t>} c1, c2,c3;</a:t>
            </a:r>
            <a:endParaRPr sz="1800" dirty="0"/>
          </a:p>
          <a:p>
            <a:pPr marL="360362" lvl="2" indent="0" algn="just" rtl="0">
              <a:spcBef>
                <a:spcPts val="480"/>
              </a:spcBef>
              <a:spcAft>
                <a:spcPts val="0"/>
              </a:spcAft>
              <a:buClr>
                <a:schemeClr val="dk1"/>
              </a:buClr>
              <a:buSzPts val="2400"/>
              <a:buNone/>
            </a:pPr>
            <a:r>
              <a:rPr lang="en" sz="1800" dirty="0">
                <a:latin typeface="Times New Roman"/>
                <a:ea typeface="Times New Roman"/>
                <a:cs typeface="Times New Roman"/>
                <a:sym typeface="Times New Roman"/>
              </a:rPr>
              <a:t>Complex nos. c1, c2, c3 can be easily assigned values using dot operator, but we can’t directly add or subtract two complex nos. i.e. </a:t>
            </a:r>
            <a:endParaRPr sz="1800" dirty="0"/>
          </a:p>
          <a:p>
            <a:pPr marL="360362" lvl="2" indent="0" algn="just" rtl="0">
              <a:spcBef>
                <a:spcPts val="480"/>
              </a:spcBef>
              <a:spcAft>
                <a:spcPts val="0"/>
              </a:spcAft>
              <a:buClr>
                <a:schemeClr val="dk1"/>
              </a:buClr>
              <a:buSzPts val="2400"/>
              <a:buNone/>
            </a:pPr>
            <a:r>
              <a:rPr lang="en" sz="1800" b="1" dirty="0">
                <a:latin typeface="Times New Roman"/>
                <a:ea typeface="Times New Roman"/>
                <a:cs typeface="Times New Roman"/>
                <a:sym typeface="Times New Roman"/>
              </a:rPr>
              <a:t>c3 = c1 + c2;   // illegal in C.</a:t>
            </a:r>
            <a:endParaRPr sz="1800" dirty="0">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ts val="2400"/>
              <a:buChar char="●"/>
            </a:pPr>
            <a:r>
              <a:rPr lang="en" b="1" dirty="0">
                <a:latin typeface="Times New Roman"/>
                <a:ea typeface="Times New Roman"/>
                <a:cs typeface="Times New Roman"/>
                <a:sym typeface="Times New Roman"/>
              </a:rPr>
              <a:t>Do not permit </a:t>
            </a:r>
            <a:r>
              <a:rPr lang="en" b="1" i="1" dirty="0">
                <a:latin typeface="Times New Roman"/>
                <a:ea typeface="Times New Roman"/>
                <a:cs typeface="Times New Roman"/>
                <a:sym typeface="Times New Roman"/>
              </a:rPr>
              <a:t>data hiding.</a:t>
            </a:r>
            <a:r>
              <a:rPr lang="en" b="1" dirty="0">
                <a:latin typeface="Times New Roman"/>
                <a:ea typeface="Times New Roman"/>
                <a:cs typeface="Times New Roman"/>
                <a:sym typeface="Times New Roman"/>
              </a:rPr>
              <a:t> Structure members are public members.</a:t>
            </a:r>
            <a:endParaRPr dirty="0"/>
          </a:p>
          <a:p>
            <a:pPr marL="342900" lvl="0" indent="-171450" algn="just" rtl="0">
              <a:spcBef>
                <a:spcPts val="540"/>
              </a:spcBef>
              <a:spcAft>
                <a:spcPts val="1200"/>
              </a:spcAft>
              <a:buClr>
                <a:schemeClr val="dk1"/>
              </a:buClr>
              <a:buSzPts val="2700"/>
              <a:buNone/>
            </a:pPr>
            <a:endParaRPr sz="2700" i="1" dirty="0">
              <a:latin typeface="Times New Roman"/>
              <a:ea typeface="Times New Roman"/>
              <a:cs typeface="Times New Roman"/>
              <a:sym typeface="Times New Roman"/>
            </a:endParaRPr>
          </a:p>
        </p:txBody>
      </p:sp>
      <p:cxnSp>
        <p:nvCxnSpPr>
          <p:cNvPr id="416" name="Google Shape;416;p68"/>
          <p:cNvCxnSpPr/>
          <p:nvPr/>
        </p:nvCxnSpPr>
        <p:spPr>
          <a:xfrm>
            <a:off x="28625" y="842775"/>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 sz="4000" b="1">
                <a:latin typeface="Times New Roman"/>
                <a:ea typeface="Times New Roman"/>
                <a:cs typeface="Times New Roman"/>
                <a:sym typeface="Times New Roman"/>
              </a:rPr>
              <a:t>C++ Classes</a:t>
            </a:r>
            <a:endParaRPr sz="4000" b="1">
              <a:latin typeface="Times New Roman"/>
              <a:ea typeface="Times New Roman"/>
              <a:cs typeface="Times New Roman"/>
              <a:sym typeface="Times New Roman"/>
            </a:endParaRPr>
          </a:p>
        </p:txBody>
      </p:sp>
      <p:sp>
        <p:nvSpPr>
          <p:cNvPr id="422" name="Google Shape;422;p69"/>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spcBef>
                <a:spcPts val="0"/>
              </a:spcBef>
              <a:spcAft>
                <a:spcPts val="0"/>
              </a:spcAft>
              <a:buClr>
                <a:schemeClr val="dk1"/>
              </a:buClr>
              <a:buSzPts val="2800"/>
              <a:buChar char="●"/>
            </a:pPr>
            <a:r>
              <a:rPr lang="en" sz="2800">
                <a:latin typeface="Times New Roman"/>
                <a:ea typeface="Times New Roman"/>
                <a:cs typeface="Times New Roman"/>
                <a:sym typeface="Times New Roman"/>
              </a:rPr>
              <a:t>Attempts to bring user defined types as close as possible to the built-in data types.</a:t>
            </a:r>
            <a:endParaRPr/>
          </a:p>
          <a:p>
            <a:pPr marL="342900" lvl="0" indent="-165100" algn="just" rtl="0">
              <a:spcBef>
                <a:spcPts val="560"/>
              </a:spcBef>
              <a:spcAft>
                <a:spcPts val="0"/>
              </a:spcAft>
              <a:buClr>
                <a:schemeClr val="dk1"/>
              </a:buClr>
              <a:buSzPts val="2800"/>
              <a:buNone/>
            </a:pPr>
            <a:endParaRPr sz="2800">
              <a:latin typeface="Times New Roman"/>
              <a:ea typeface="Times New Roman"/>
              <a:cs typeface="Times New Roman"/>
              <a:sym typeface="Times New Roman"/>
            </a:endParaRPr>
          </a:p>
          <a:p>
            <a:pPr marL="342900" lvl="0" indent="-342900" algn="just" rtl="0">
              <a:spcBef>
                <a:spcPts val="560"/>
              </a:spcBef>
              <a:spcAft>
                <a:spcPts val="0"/>
              </a:spcAft>
              <a:buClr>
                <a:schemeClr val="dk1"/>
              </a:buClr>
              <a:buSzPts val="2800"/>
              <a:buChar char="●"/>
            </a:pPr>
            <a:r>
              <a:rPr lang="en" sz="2800">
                <a:latin typeface="Times New Roman"/>
                <a:ea typeface="Times New Roman"/>
                <a:cs typeface="Times New Roman"/>
                <a:sym typeface="Times New Roman"/>
              </a:rPr>
              <a:t>Also provides facility to hide the data.</a:t>
            </a:r>
            <a:endParaRPr/>
          </a:p>
          <a:p>
            <a:pPr marL="342900" lvl="0" indent="-165100" algn="just" rtl="0">
              <a:spcBef>
                <a:spcPts val="560"/>
              </a:spcBef>
              <a:spcAft>
                <a:spcPts val="0"/>
              </a:spcAft>
              <a:buClr>
                <a:schemeClr val="dk1"/>
              </a:buClr>
              <a:buSzPts val="2800"/>
              <a:buNone/>
            </a:pPr>
            <a:endParaRPr sz="2800">
              <a:latin typeface="Times New Roman"/>
              <a:ea typeface="Times New Roman"/>
              <a:cs typeface="Times New Roman"/>
              <a:sym typeface="Times New Roman"/>
            </a:endParaRPr>
          </a:p>
          <a:p>
            <a:pPr marL="342900" lvl="0" indent="-342900" algn="just" rtl="0">
              <a:spcBef>
                <a:spcPts val="560"/>
              </a:spcBef>
              <a:spcAft>
                <a:spcPts val="1200"/>
              </a:spcAft>
              <a:buClr>
                <a:schemeClr val="dk1"/>
              </a:buClr>
              <a:buSzPts val="2800"/>
              <a:buChar char="●"/>
            </a:pPr>
            <a:r>
              <a:rPr lang="en" sz="2800">
                <a:latin typeface="Times New Roman"/>
                <a:ea typeface="Times New Roman"/>
                <a:cs typeface="Times New Roman"/>
                <a:sym typeface="Times New Roman"/>
              </a:rPr>
              <a:t>Inheritance is also supported by C++</a:t>
            </a:r>
            <a:endParaRPr sz="2800">
              <a:latin typeface="Times New Roman"/>
              <a:ea typeface="Times New Roman"/>
              <a:cs typeface="Times New Roman"/>
              <a:sym typeface="Times New Roman"/>
            </a:endParaRPr>
          </a:p>
        </p:txBody>
      </p:sp>
      <p:cxnSp>
        <p:nvCxnSpPr>
          <p:cNvPr id="423" name="Google Shape;423;p69"/>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0"/>
          <p:cNvSpPr txBox="1">
            <a:spLocks noGrp="1"/>
          </p:cNvSpPr>
          <p:nvPr>
            <p:ph type="title"/>
          </p:nvPr>
        </p:nvSpPr>
        <p:spPr>
          <a:xfrm>
            <a:off x="457200" y="1771650"/>
            <a:ext cx="8229600" cy="857400"/>
          </a:xfrm>
          <a:prstGeom prst="rect">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Applications</a:t>
            </a:r>
            <a:endParaRPr b="1">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 sz="4000" b="1">
                <a:latin typeface="Times New Roman"/>
                <a:ea typeface="Times New Roman"/>
                <a:cs typeface="Times New Roman"/>
                <a:sym typeface="Times New Roman"/>
              </a:rPr>
              <a:t>Applications of OOPs Languages</a:t>
            </a:r>
            <a:endParaRPr sz="4000" b="1">
              <a:latin typeface="Times New Roman"/>
              <a:ea typeface="Times New Roman"/>
              <a:cs typeface="Times New Roman"/>
              <a:sym typeface="Times New Roman"/>
            </a:endParaRPr>
          </a:p>
        </p:txBody>
      </p:sp>
      <p:sp>
        <p:nvSpPr>
          <p:cNvPr id="434" name="Google Shape;434;p7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fontScale="77500" lnSpcReduction="20000"/>
          </a:bodyPr>
          <a:lstStyle/>
          <a:p>
            <a:pPr marL="342900" lvl="0" indent="-316230" algn="l" rtl="0">
              <a:spcBef>
                <a:spcPts val="0"/>
              </a:spcBef>
              <a:spcAft>
                <a:spcPts val="0"/>
              </a:spcAft>
              <a:buClr>
                <a:schemeClr val="dk1"/>
              </a:buClr>
              <a:buSzPct val="100000"/>
              <a:buChar char="●"/>
            </a:pPr>
            <a:r>
              <a:rPr lang="en" sz="2800">
                <a:latin typeface="Times New Roman"/>
                <a:ea typeface="Times New Roman"/>
                <a:cs typeface="Times New Roman"/>
                <a:sym typeface="Times New Roman"/>
              </a:rPr>
              <a:t>Real-time systems</a:t>
            </a:r>
            <a:endParaRPr/>
          </a:p>
          <a:p>
            <a:pPr marL="342900" lvl="0" indent="-316230" algn="l" rtl="0">
              <a:spcBef>
                <a:spcPts val="560"/>
              </a:spcBef>
              <a:spcAft>
                <a:spcPts val="0"/>
              </a:spcAft>
              <a:buClr>
                <a:schemeClr val="dk1"/>
              </a:buClr>
              <a:buSzPct val="100000"/>
              <a:buChar char="●"/>
            </a:pPr>
            <a:r>
              <a:rPr lang="en" sz="2800">
                <a:latin typeface="Times New Roman"/>
                <a:ea typeface="Times New Roman"/>
                <a:cs typeface="Times New Roman"/>
                <a:sym typeface="Times New Roman"/>
              </a:rPr>
              <a:t>Simulation and Modeling</a:t>
            </a:r>
            <a:endParaRPr/>
          </a:p>
          <a:p>
            <a:pPr marL="342900" lvl="0" indent="-316230" algn="l" rtl="0">
              <a:spcBef>
                <a:spcPts val="560"/>
              </a:spcBef>
              <a:spcAft>
                <a:spcPts val="0"/>
              </a:spcAft>
              <a:buClr>
                <a:schemeClr val="dk1"/>
              </a:buClr>
              <a:buSzPct val="100000"/>
              <a:buChar char="●"/>
            </a:pPr>
            <a:r>
              <a:rPr lang="en" sz="2800">
                <a:latin typeface="Times New Roman"/>
                <a:ea typeface="Times New Roman"/>
                <a:cs typeface="Times New Roman"/>
                <a:sym typeface="Times New Roman"/>
              </a:rPr>
              <a:t>Object-oriented Databases</a:t>
            </a:r>
            <a:endParaRPr/>
          </a:p>
          <a:p>
            <a:pPr marL="342900" lvl="0" indent="-316230" algn="l" rtl="0">
              <a:spcBef>
                <a:spcPts val="560"/>
              </a:spcBef>
              <a:spcAft>
                <a:spcPts val="0"/>
              </a:spcAft>
              <a:buClr>
                <a:schemeClr val="dk1"/>
              </a:buClr>
              <a:buSzPct val="100000"/>
              <a:buChar char="●"/>
            </a:pPr>
            <a:r>
              <a:rPr lang="en" sz="2800">
                <a:latin typeface="Times New Roman"/>
                <a:ea typeface="Times New Roman"/>
                <a:cs typeface="Times New Roman"/>
                <a:sym typeface="Times New Roman"/>
              </a:rPr>
              <a:t>Hypertext and Hypermedia systems</a:t>
            </a:r>
            <a:endParaRPr/>
          </a:p>
          <a:p>
            <a:pPr marL="342900" lvl="0" indent="-316230" algn="l" rtl="0">
              <a:spcBef>
                <a:spcPts val="560"/>
              </a:spcBef>
              <a:spcAft>
                <a:spcPts val="0"/>
              </a:spcAft>
              <a:buClr>
                <a:schemeClr val="dk1"/>
              </a:buClr>
              <a:buSzPct val="100000"/>
              <a:buChar char="●"/>
            </a:pPr>
            <a:r>
              <a:rPr lang="en" sz="2800">
                <a:latin typeface="Times New Roman"/>
                <a:ea typeface="Times New Roman"/>
                <a:cs typeface="Times New Roman"/>
                <a:sym typeface="Times New Roman"/>
              </a:rPr>
              <a:t>AI and expert systems</a:t>
            </a:r>
            <a:endParaRPr/>
          </a:p>
          <a:p>
            <a:pPr marL="342900" lvl="0" indent="-316230" algn="l" rtl="0">
              <a:spcBef>
                <a:spcPts val="560"/>
              </a:spcBef>
              <a:spcAft>
                <a:spcPts val="0"/>
              </a:spcAft>
              <a:buClr>
                <a:schemeClr val="dk1"/>
              </a:buClr>
              <a:buSzPct val="100000"/>
              <a:buChar char="●"/>
            </a:pPr>
            <a:r>
              <a:rPr lang="en" sz="2800">
                <a:latin typeface="Times New Roman"/>
                <a:ea typeface="Times New Roman"/>
                <a:cs typeface="Times New Roman"/>
                <a:sym typeface="Times New Roman"/>
              </a:rPr>
              <a:t>Neural Networks and parallel programming</a:t>
            </a:r>
            <a:endParaRPr/>
          </a:p>
          <a:p>
            <a:pPr marL="342900" lvl="0" indent="-316230" algn="l" rtl="0">
              <a:spcBef>
                <a:spcPts val="560"/>
              </a:spcBef>
              <a:spcAft>
                <a:spcPts val="0"/>
              </a:spcAft>
              <a:buClr>
                <a:schemeClr val="dk1"/>
              </a:buClr>
              <a:buSzPct val="100000"/>
              <a:buChar char="●"/>
            </a:pPr>
            <a:r>
              <a:rPr lang="en" sz="2800">
                <a:latin typeface="Times New Roman"/>
                <a:ea typeface="Times New Roman"/>
                <a:cs typeface="Times New Roman"/>
                <a:sym typeface="Times New Roman"/>
              </a:rPr>
              <a:t>Decision Support and office automation systems</a:t>
            </a:r>
            <a:endParaRPr/>
          </a:p>
          <a:p>
            <a:pPr marL="342900" lvl="0" indent="-316230" algn="l" rtl="0">
              <a:spcBef>
                <a:spcPts val="560"/>
              </a:spcBef>
              <a:spcAft>
                <a:spcPts val="1200"/>
              </a:spcAft>
              <a:buClr>
                <a:schemeClr val="dk1"/>
              </a:buClr>
              <a:buSzPct val="100000"/>
              <a:buChar char="●"/>
            </a:pPr>
            <a:r>
              <a:rPr lang="en" sz="2800">
                <a:latin typeface="Times New Roman"/>
                <a:ea typeface="Times New Roman"/>
                <a:cs typeface="Times New Roman"/>
                <a:sym typeface="Times New Roman"/>
              </a:rPr>
              <a:t>CIM/CAM/CAD systems</a:t>
            </a:r>
            <a:endParaRPr sz="2800">
              <a:latin typeface="Times New Roman"/>
              <a:ea typeface="Times New Roman"/>
              <a:cs typeface="Times New Roman"/>
              <a:sym typeface="Times New Roman"/>
            </a:endParaRPr>
          </a:p>
        </p:txBody>
      </p:sp>
      <p:cxnSp>
        <p:nvCxnSpPr>
          <p:cNvPr id="435" name="Google Shape;435;p71"/>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2"/>
          <p:cNvSpPr txBox="1">
            <a:spLocks noGrp="1"/>
          </p:cNvSpPr>
          <p:nvPr>
            <p:ph type="title"/>
          </p:nvPr>
        </p:nvSpPr>
        <p:spPr>
          <a:xfrm>
            <a:off x="457200" y="1771650"/>
            <a:ext cx="8229600" cy="857400"/>
          </a:xfrm>
          <a:prstGeom prst="rect">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How a Program is Executed?</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a:solidFill>
                  <a:srgbClr val="0000FF"/>
                </a:solidFill>
              </a:rPr>
              <a:t>Syllabus</a:t>
            </a:r>
            <a:endParaRPr b="1">
              <a:solidFill>
                <a:srgbClr val="0000FF"/>
              </a:solidFill>
            </a:endParaRPr>
          </a:p>
        </p:txBody>
      </p:sp>
      <p:sp>
        <p:nvSpPr>
          <p:cNvPr id="99" name="Google Shape;99;p20"/>
          <p:cNvSpPr txBox="1">
            <a:spLocks noGrp="1"/>
          </p:cNvSpPr>
          <p:nvPr>
            <p:ph type="body" idx="1"/>
          </p:nvPr>
        </p:nvSpPr>
        <p:spPr>
          <a:xfrm>
            <a:off x="-181650" y="499350"/>
            <a:ext cx="8840400" cy="44154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1600"/>
              </a:spcBef>
              <a:spcAft>
                <a:spcPts val="0"/>
              </a:spcAft>
              <a:buSzPts val="1800"/>
              <a:buNone/>
            </a:pPr>
            <a:r>
              <a:rPr lang="en" b="1">
                <a:solidFill>
                  <a:schemeClr val="dk1"/>
                </a:solidFill>
              </a:rPr>
              <a:t>Objects and Classes:</a:t>
            </a:r>
            <a:r>
              <a:rPr lang="en">
                <a:solidFill>
                  <a:schemeClr val="dk1"/>
                </a:solidFill>
              </a:rPr>
              <a:t> Structure in C and C++, Class specification, </a:t>
            </a:r>
            <a:r>
              <a:rPr lang="en" sz="1600">
                <a:solidFill>
                  <a:schemeClr val="dk1"/>
                </a:solidFill>
              </a:rPr>
              <a:t>Objects, Data hiding, Encapsulation and abstraction, namespaces, Array of objects, Passing objects as arguments, Returning object from a function, inline functions, Static data member and member function, ‘const’ member function. </a:t>
            </a:r>
            <a:endParaRPr sz="1600">
              <a:solidFill>
                <a:schemeClr val="dk1"/>
              </a:solidFill>
            </a:endParaRPr>
          </a:p>
          <a:p>
            <a:pPr marL="457200" lvl="0" indent="0" algn="just" rtl="0">
              <a:lnSpc>
                <a:spcPct val="115000"/>
              </a:lnSpc>
              <a:spcBef>
                <a:spcPts val="1600"/>
              </a:spcBef>
              <a:spcAft>
                <a:spcPts val="0"/>
              </a:spcAft>
              <a:buSzPts val="1800"/>
              <a:buNone/>
            </a:pPr>
            <a:r>
              <a:rPr lang="en" sz="1600" b="1">
                <a:solidFill>
                  <a:schemeClr val="dk1"/>
                </a:solidFill>
              </a:rPr>
              <a:t>Constructor and Destructor:</a:t>
            </a:r>
            <a:r>
              <a:rPr lang="en" sz="1600">
                <a:solidFill>
                  <a:schemeClr val="dk1"/>
                </a:solidFill>
              </a:rPr>
              <a:t> Constructors, Parameterized Constructors, Constructor Overloading, Constructors in array of objects, Constructors with default arguments, Dynamic Initialization, Pointer to objects, this pointer, Dynamic memory allocation, Array of pointer to objects, Copy Constructor, Static objects, Friend function, and Friend classes.</a:t>
            </a:r>
            <a:endParaRPr sz="1600">
              <a:solidFill>
                <a:schemeClr val="dk1"/>
              </a:solidFill>
            </a:endParaRPr>
          </a:p>
          <a:p>
            <a:pPr marL="457200" lvl="0" indent="0" algn="just" rtl="0">
              <a:lnSpc>
                <a:spcPct val="115000"/>
              </a:lnSpc>
              <a:spcBef>
                <a:spcPts val="1600"/>
              </a:spcBef>
              <a:spcAft>
                <a:spcPts val="0"/>
              </a:spcAft>
              <a:buSzPts val="1800"/>
              <a:buNone/>
            </a:pPr>
            <a:r>
              <a:rPr lang="en" sz="1600" b="1">
                <a:solidFill>
                  <a:schemeClr val="dk1"/>
                </a:solidFill>
              </a:rPr>
              <a:t>Operator Overloading and Type Conversion:</a:t>
            </a:r>
            <a:r>
              <a:rPr lang="en" sz="1600">
                <a:solidFill>
                  <a:schemeClr val="dk1"/>
                </a:solidFill>
              </a:rPr>
              <a:t> Syntax of operator overloading, Overloading Unary operator and Binary operator, Overloading arithmetic operator, relational operator, Overloading Unary operator and Binary operator using friend function, Data conversion, Overloading some special operators like ().</a:t>
            </a:r>
            <a:endParaRPr sz="16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cxnSp>
        <p:nvCxnSpPr>
          <p:cNvPr id="445" name="Google Shape;445;p73"/>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
        <p:nvSpPr>
          <p:cNvPr id="446" name="Google Shape;446;p73"/>
          <p:cNvSpPr txBox="1">
            <a:spLocks noGrp="1"/>
          </p:cNvSpPr>
          <p:nvPr>
            <p:ph type="title"/>
          </p:nvPr>
        </p:nvSpPr>
        <p:spPr>
          <a:xfrm>
            <a:off x="381001" y="205978"/>
            <a:ext cx="83058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600"/>
              <a:buFont typeface="Georgia"/>
              <a:buNone/>
            </a:pPr>
            <a:r>
              <a:rPr lang="en" sz="3600" b="1">
                <a:latin typeface="Georgia"/>
                <a:ea typeface="Georgia"/>
                <a:cs typeface="Georgia"/>
                <a:sym typeface="Georgia"/>
              </a:rPr>
              <a:t>Flowchart</a:t>
            </a:r>
            <a:endParaRPr sz="3600">
              <a:latin typeface="Georgia"/>
              <a:ea typeface="Georgia"/>
              <a:cs typeface="Georgia"/>
              <a:sym typeface="Georgia"/>
            </a:endParaRPr>
          </a:p>
        </p:txBody>
      </p:sp>
      <p:pic>
        <p:nvPicPr>
          <p:cNvPr id="447" name="Google Shape;447;p73" descr="Image result for simple c++ program"/>
          <p:cNvPicPr preferRelativeResize="0"/>
          <p:nvPr/>
        </p:nvPicPr>
        <p:blipFill rotWithShape="1">
          <a:blip r:embed="rId3">
            <a:alphaModFix/>
          </a:blip>
          <a:srcRect/>
          <a:stretch/>
        </p:blipFill>
        <p:spPr>
          <a:xfrm>
            <a:off x="381000" y="1071552"/>
            <a:ext cx="6229350" cy="389584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4"/>
          <p:cNvSpPr txBox="1">
            <a:spLocks noGrp="1"/>
          </p:cNvSpPr>
          <p:nvPr>
            <p:ph type="body" idx="1"/>
          </p:nvPr>
        </p:nvSpPr>
        <p:spPr>
          <a:xfrm>
            <a:off x="304800" y="1200150"/>
            <a:ext cx="8501100" cy="1443300"/>
          </a:xfrm>
          <a:prstGeom prst="rect">
            <a:avLst/>
          </a:prstGeom>
          <a:noFill/>
          <a:ln>
            <a:noFill/>
          </a:ln>
        </p:spPr>
        <p:txBody>
          <a:bodyPr spcFirstLastPara="1" wrap="square" lIns="91425" tIns="45700" rIns="91425" bIns="45700" anchor="t" anchorCtr="0">
            <a:normAutofit fontScale="92500" lnSpcReduction="10000"/>
          </a:bodyPr>
          <a:lstStyle/>
          <a:p>
            <a:pPr marL="342900" lvl="0" indent="-190500" algn="l" rtl="0">
              <a:spcBef>
                <a:spcPts val="0"/>
              </a:spcBef>
              <a:spcAft>
                <a:spcPts val="0"/>
              </a:spcAft>
              <a:buClr>
                <a:schemeClr val="dk1"/>
              </a:buClr>
              <a:buSzPts val="2400"/>
              <a:buNone/>
            </a:pPr>
            <a:endParaRPr sz="2400">
              <a:latin typeface="Times New Roman"/>
              <a:ea typeface="Times New Roman"/>
              <a:cs typeface="Times New Roman"/>
              <a:sym typeface="Times New Roman"/>
            </a:endParaRPr>
          </a:p>
          <a:p>
            <a:pPr marL="342900" lvl="0" indent="-342900" algn="ctr" rtl="0">
              <a:spcBef>
                <a:spcPts val="480"/>
              </a:spcBef>
              <a:spcAft>
                <a:spcPts val="0"/>
              </a:spcAft>
              <a:buClr>
                <a:schemeClr val="dk1"/>
              </a:buClr>
              <a:buSzPts val="2400"/>
              <a:buChar char="●"/>
            </a:pPr>
            <a:r>
              <a:rPr lang="en" sz="2400">
                <a:latin typeface="Times New Roman"/>
                <a:ea typeface="Times New Roman"/>
                <a:cs typeface="Times New Roman"/>
                <a:sym typeface="Times New Roman"/>
              </a:rPr>
              <a:t>C++ program is written in an Editor.</a:t>
            </a:r>
            <a:endParaRPr/>
          </a:p>
          <a:p>
            <a:pPr marL="342900" lvl="0" indent="-342900" algn="ctr" rtl="0">
              <a:spcBef>
                <a:spcPts val="480"/>
              </a:spcBef>
              <a:spcAft>
                <a:spcPts val="1200"/>
              </a:spcAft>
              <a:buClr>
                <a:schemeClr val="dk1"/>
              </a:buClr>
              <a:buSzPts val="2400"/>
              <a:buChar char="●"/>
            </a:pPr>
            <a:r>
              <a:rPr lang="en" sz="2400">
                <a:latin typeface="Times New Roman"/>
                <a:ea typeface="Times New Roman"/>
                <a:cs typeface="Times New Roman"/>
                <a:sym typeface="Times New Roman"/>
              </a:rPr>
              <a:t>Saved as a file with extension  .cpp.</a:t>
            </a:r>
            <a:endParaRPr/>
          </a:p>
        </p:txBody>
      </p:sp>
      <p:sp>
        <p:nvSpPr>
          <p:cNvPr id="453" name="Google Shape;453;p74"/>
          <p:cNvSpPr txBox="1"/>
          <p:nvPr/>
        </p:nvSpPr>
        <p:spPr>
          <a:xfrm>
            <a:off x="304801" y="205978"/>
            <a:ext cx="83820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000" b="1" i="0" u="none" strike="noStrike" cap="none">
                <a:solidFill>
                  <a:schemeClr val="dk1"/>
                </a:solidFill>
                <a:latin typeface="Times New Roman"/>
                <a:ea typeface="Times New Roman"/>
                <a:cs typeface="Times New Roman"/>
                <a:sym typeface="Times New Roman"/>
              </a:rPr>
              <a:t>1. Editor</a:t>
            </a:r>
            <a:endParaRPr sz="4000" b="0" i="0" u="none" strike="noStrike" cap="none">
              <a:solidFill>
                <a:schemeClr val="dk1"/>
              </a:solidFill>
              <a:latin typeface="Times New Roman"/>
              <a:ea typeface="Times New Roman"/>
              <a:cs typeface="Times New Roman"/>
              <a:sym typeface="Times New Roman"/>
            </a:endParaRPr>
          </a:p>
        </p:txBody>
      </p:sp>
      <p:cxnSp>
        <p:nvCxnSpPr>
          <p:cNvPr id="454" name="Google Shape;454;p74"/>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5"/>
          <p:cNvSpPr txBox="1">
            <a:spLocks noGrp="1"/>
          </p:cNvSpPr>
          <p:nvPr>
            <p:ph type="body" idx="1"/>
          </p:nvPr>
        </p:nvSpPr>
        <p:spPr>
          <a:xfrm>
            <a:off x="357188" y="1071563"/>
            <a:ext cx="8501100" cy="3857700"/>
          </a:xfrm>
          <a:prstGeom prst="rect">
            <a:avLst/>
          </a:prstGeom>
          <a:noFill/>
          <a:ln>
            <a:noFill/>
          </a:ln>
        </p:spPr>
        <p:txBody>
          <a:bodyPr spcFirstLastPara="1" wrap="square" lIns="91425" tIns="45700" rIns="91425" bIns="45700" anchor="t" anchorCtr="0">
            <a:normAutofit fontScale="70000" lnSpcReduction="20000"/>
          </a:bodyPr>
          <a:lstStyle/>
          <a:p>
            <a:pPr marL="342900" lvl="0" indent="-297180" algn="just" rtl="0">
              <a:spcBef>
                <a:spcPts val="0"/>
              </a:spcBef>
              <a:spcAft>
                <a:spcPts val="0"/>
              </a:spcAft>
              <a:buClr>
                <a:schemeClr val="dk1"/>
              </a:buClr>
              <a:buSzPct val="100000"/>
              <a:buChar char="●"/>
            </a:pPr>
            <a:r>
              <a:rPr lang="en" sz="2400">
                <a:latin typeface="Times New Roman"/>
                <a:ea typeface="Times New Roman"/>
                <a:cs typeface="Times New Roman"/>
                <a:sym typeface="Times New Roman"/>
              </a:rPr>
              <a:t>Preprocessing performs (usually simple) operations on the source file(s) prior to compilation.</a:t>
            </a:r>
            <a:endParaRPr/>
          </a:p>
          <a:p>
            <a:pPr marL="342900" lvl="0" indent="-190500" algn="just" rtl="0">
              <a:spcBef>
                <a:spcPts val="48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297180" algn="just" rtl="0">
              <a:spcBef>
                <a:spcPts val="480"/>
              </a:spcBef>
              <a:spcAft>
                <a:spcPts val="0"/>
              </a:spcAft>
              <a:buClr>
                <a:schemeClr val="dk1"/>
              </a:buClr>
              <a:buSzPct val="100000"/>
              <a:buChar char="●"/>
            </a:pPr>
            <a:r>
              <a:rPr lang="en" sz="2400" b="1">
                <a:latin typeface="Times New Roman"/>
                <a:ea typeface="Times New Roman"/>
                <a:cs typeface="Times New Roman"/>
                <a:sym typeface="Times New Roman"/>
              </a:rPr>
              <a:t>Typical preprocessing operations include:</a:t>
            </a:r>
            <a:endParaRPr/>
          </a:p>
          <a:p>
            <a:pPr marL="342900" lvl="0" indent="-342900" algn="just" rtl="0">
              <a:spcBef>
                <a:spcPts val="480"/>
              </a:spcBef>
              <a:spcAft>
                <a:spcPts val="0"/>
              </a:spcAft>
              <a:buClr>
                <a:schemeClr val="dk1"/>
              </a:buClr>
              <a:buSzPct val="100000"/>
              <a:buFont typeface="Times New Roman"/>
              <a:buNone/>
            </a:pPr>
            <a:r>
              <a:rPr lang="en" sz="2400">
                <a:latin typeface="Times New Roman"/>
                <a:ea typeface="Times New Roman"/>
                <a:cs typeface="Times New Roman"/>
                <a:sym typeface="Times New Roman"/>
              </a:rPr>
              <a:t>	(a) </a:t>
            </a:r>
            <a:r>
              <a:rPr lang="en" sz="2400" b="1">
                <a:latin typeface="Times New Roman"/>
                <a:ea typeface="Times New Roman"/>
                <a:cs typeface="Times New Roman"/>
                <a:sym typeface="Times New Roman"/>
              </a:rPr>
              <a:t>Expanding macros </a:t>
            </a:r>
            <a:r>
              <a:rPr lang="en" sz="2400">
                <a:latin typeface="Times New Roman"/>
                <a:ea typeface="Times New Roman"/>
                <a:cs typeface="Times New Roman"/>
                <a:sym typeface="Times New Roman"/>
              </a:rPr>
              <a:t>(shorthand notations for longer constructs). For example, in C,</a:t>
            </a:r>
            <a:endParaRPr/>
          </a:p>
          <a:p>
            <a:pPr marL="342900" lvl="0" indent="-342900" algn="just" rtl="0">
              <a:spcBef>
                <a:spcPts val="480"/>
              </a:spcBef>
              <a:spcAft>
                <a:spcPts val="0"/>
              </a:spcAft>
              <a:buClr>
                <a:schemeClr val="dk1"/>
              </a:buClr>
              <a:buSzPct val="100000"/>
              <a:buFont typeface="Times New Roman"/>
              <a:buNone/>
            </a:pPr>
            <a:r>
              <a:rPr lang="en" sz="2400">
                <a:latin typeface="Times New Roman"/>
                <a:ea typeface="Times New Roman"/>
                <a:cs typeface="Times New Roman"/>
                <a:sym typeface="Times New Roman"/>
              </a:rPr>
              <a:t>	#define abc(x,y) (3*x+y*(2+x))</a:t>
            </a:r>
            <a:endParaRPr/>
          </a:p>
          <a:p>
            <a:pPr marL="342900" lvl="0" indent="-342900" algn="just" rtl="0">
              <a:spcBef>
                <a:spcPts val="480"/>
              </a:spcBef>
              <a:spcAft>
                <a:spcPts val="0"/>
              </a:spcAft>
              <a:buClr>
                <a:schemeClr val="dk1"/>
              </a:buClr>
              <a:buSzPct val="100000"/>
              <a:buFont typeface="Times New Roman"/>
              <a:buNone/>
            </a:pPr>
            <a:r>
              <a:rPr lang="en" sz="2400">
                <a:latin typeface="Times New Roman"/>
                <a:ea typeface="Times New Roman"/>
                <a:cs typeface="Times New Roman"/>
                <a:sym typeface="Times New Roman"/>
              </a:rPr>
              <a:t>	In program          n = abc(a,b) becomes</a:t>
            </a:r>
            <a:endParaRPr/>
          </a:p>
          <a:p>
            <a:pPr marL="342900" lvl="0" indent="-342900" algn="just" rtl="0">
              <a:spcBef>
                <a:spcPts val="480"/>
              </a:spcBef>
              <a:spcAft>
                <a:spcPts val="0"/>
              </a:spcAft>
              <a:buClr>
                <a:schemeClr val="dk1"/>
              </a:buClr>
              <a:buSzPct val="100000"/>
              <a:buFont typeface="Times New Roman"/>
              <a:buNone/>
            </a:pPr>
            <a:r>
              <a:rPr lang="en" sz="2400">
                <a:latin typeface="Times New Roman"/>
                <a:ea typeface="Times New Roman"/>
                <a:cs typeface="Times New Roman"/>
                <a:sym typeface="Times New Roman"/>
              </a:rPr>
              <a:t>    			 n = (3*a+b*(2+a))</a:t>
            </a:r>
            <a:endParaRPr/>
          </a:p>
          <a:p>
            <a:pPr marL="342900" lvl="0" indent="-297180" algn="just" rtl="0">
              <a:spcBef>
                <a:spcPts val="480"/>
              </a:spcBef>
              <a:spcAft>
                <a:spcPts val="0"/>
              </a:spcAft>
              <a:buClr>
                <a:schemeClr val="dk1"/>
              </a:buClr>
              <a:buSzPct val="100000"/>
              <a:buChar char="●"/>
            </a:pPr>
            <a:r>
              <a:rPr lang="en" sz="2400">
                <a:latin typeface="Times New Roman"/>
                <a:ea typeface="Times New Roman"/>
                <a:cs typeface="Times New Roman"/>
                <a:sym typeface="Times New Roman"/>
              </a:rPr>
              <a:t>(b) </a:t>
            </a:r>
            <a:r>
              <a:rPr lang="en" sz="2400" b="1">
                <a:latin typeface="Times New Roman"/>
                <a:ea typeface="Times New Roman"/>
                <a:cs typeface="Times New Roman"/>
                <a:sym typeface="Times New Roman"/>
              </a:rPr>
              <a:t>Inserting named ﬁles</a:t>
            </a:r>
            <a:r>
              <a:rPr lang="en" sz="2400">
                <a:latin typeface="Times New Roman"/>
                <a:ea typeface="Times New Roman"/>
                <a:cs typeface="Times New Roman"/>
                <a:sym typeface="Times New Roman"/>
              </a:rPr>
              <a:t>. For example, in C++,</a:t>
            </a:r>
            <a:endParaRPr/>
          </a:p>
          <a:p>
            <a:pPr marL="342900" lvl="0" indent="-342900" algn="just" rtl="0">
              <a:spcBef>
                <a:spcPts val="480"/>
              </a:spcBef>
              <a:spcAft>
                <a:spcPts val="0"/>
              </a:spcAft>
              <a:buClr>
                <a:schemeClr val="dk1"/>
              </a:buClr>
              <a:buSzPct val="100000"/>
              <a:buFont typeface="Times New Roman"/>
              <a:buNone/>
            </a:pPr>
            <a:r>
              <a:rPr lang="en" sz="2400">
                <a:latin typeface="Times New Roman"/>
                <a:ea typeface="Times New Roman"/>
                <a:cs typeface="Times New Roman"/>
                <a:sym typeface="Times New Roman"/>
              </a:rPr>
              <a:t>		# include &lt;iostream&gt;</a:t>
            </a:r>
            <a:endParaRPr/>
          </a:p>
          <a:p>
            <a:pPr marL="342900" lvl="0" indent="-342900" algn="just" rtl="0">
              <a:spcBef>
                <a:spcPts val="480"/>
              </a:spcBef>
              <a:spcAft>
                <a:spcPts val="0"/>
              </a:spcAft>
              <a:buClr>
                <a:schemeClr val="dk1"/>
              </a:buClr>
              <a:buSzPct val="100000"/>
              <a:buFont typeface="Times New Roman"/>
              <a:buNone/>
            </a:pPr>
            <a:r>
              <a:rPr lang="en" sz="2400">
                <a:latin typeface="Times New Roman"/>
                <a:ea typeface="Times New Roman"/>
                <a:cs typeface="Times New Roman"/>
                <a:sym typeface="Times New Roman"/>
              </a:rPr>
              <a:t>		is replaced by the contents of the ﬁle iostream.h</a:t>
            </a:r>
            <a:endParaRPr sz="2400">
              <a:latin typeface="Times New Roman"/>
              <a:ea typeface="Times New Roman"/>
              <a:cs typeface="Times New Roman"/>
              <a:sym typeface="Times New Roman"/>
            </a:endParaRPr>
          </a:p>
          <a:p>
            <a:pPr marL="342900" lvl="0" indent="-190500" algn="l" rtl="0">
              <a:spcBef>
                <a:spcPts val="480"/>
              </a:spcBef>
              <a:spcAft>
                <a:spcPts val="1200"/>
              </a:spcAft>
              <a:buClr>
                <a:schemeClr val="dk1"/>
              </a:buClr>
              <a:buSzPct val="100000"/>
              <a:buNone/>
            </a:pPr>
            <a:endParaRPr sz="2400"/>
          </a:p>
        </p:txBody>
      </p:sp>
      <p:sp>
        <p:nvSpPr>
          <p:cNvPr id="460" name="Google Shape;460;p75"/>
          <p:cNvSpPr txBox="1"/>
          <p:nvPr/>
        </p:nvSpPr>
        <p:spPr>
          <a:xfrm>
            <a:off x="304801" y="205978"/>
            <a:ext cx="83820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000" b="1" i="0" u="none" strike="noStrike" cap="none">
                <a:solidFill>
                  <a:schemeClr val="dk1"/>
                </a:solidFill>
                <a:latin typeface="Times New Roman"/>
                <a:ea typeface="Times New Roman"/>
                <a:cs typeface="Times New Roman"/>
                <a:sym typeface="Times New Roman"/>
              </a:rPr>
              <a:t>2. Preprocessor</a:t>
            </a:r>
            <a:endParaRPr sz="4000" b="0" i="0" u="none" strike="noStrike" cap="none">
              <a:solidFill>
                <a:schemeClr val="dk1"/>
              </a:solidFill>
              <a:latin typeface="Times New Roman"/>
              <a:ea typeface="Times New Roman"/>
              <a:cs typeface="Times New Roman"/>
              <a:sym typeface="Times New Roman"/>
            </a:endParaRPr>
          </a:p>
        </p:txBody>
      </p:sp>
      <p:cxnSp>
        <p:nvCxnSpPr>
          <p:cNvPr id="461" name="Google Shape;461;p75"/>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6"/>
          <p:cNvSpPr txBox="1">
            <a:spLocks noGrp="1"/>
          </p:cNvSpPr>
          <p:nvPr>
            <p:ph type="body" idx="1"/>
          </p:nvPr>
        </p:nvSpPr>
        <p:spPr>
          <a:xfrm>
            <a:off x="285750" y="1285875"/>
            <a:ext cx="8572500" cy="3054000"/>
          </a:xfrm>
          <a:prstGeom prst="rect">
            <a:avLst/>
          </a:prstGeom>
          <a:noFill/>
          <a:ln>
            <a:noFill/>
          </a:ln>
        </p:spPr>
        <p:txBody>
          <a:bodyPr spcFirstLastPara="1" wrap="square" lIns="91425" tIns="45700" rIns="91425" bIns="45700" anchor="t" anchorCtr="0">
            <a:normAutofit fontScale="85000" lnSpcReduction="10000"/>
          </a:bodyPr>
          <a:lstStyle/>
          <a:p>
            <a:pPr marL="282575" lvl="0" indent="-255905" algn="just" rtl="0">
              <a:spcBef>
                <a:spcPts val="0"/>
              </a:spcBef>
              <a:spcAft>
                <a:spcPts val="0"/>
              </a:spcAft>
              <a:buClr>
                <a:schemeClr val="dk1"/>
              </a:buClr>
              <a:buSzPct val="100000"/>
              <a:buChar char="●"/>
            </a:pPr>
            <a:r>
              <a:rPr lang="en" sz="2800">
                <a:latin typeface="Times New Roman"/>
                <a:ea typeface="Times New Roman"/>
                <a:cs typeface="Times New Roman"/>
                <a:sym typeface="Times New Roman"/>
              </a:rPr>
              <a:t>Compiler is a program that can read a program in one language — the </a:t>
            </a:r>
            <a:r>
              <a:rPr lang="en" sz="2800" b="1" i="1">
                <a:latin typeface="Times New Roman"/>
                <a:ea typeface="Times New Roman"/>
                <a:cs typeface="Times New Roman"/>
                <a:sym typeface="Times New Roman"/>
              </a:rPr>
              <a:t>source language </a:t>
            </a:r>
            <a:r>
              <a:rPr lang="en" sz="2800">
                <a:latin typeface="Times New Roman"/>
                <a:ea typeface="Times New Roman"/>
                <a:cs typeface="Times New Roman"/>
                <a:sym typeface="Times New Roman"/>
              </a:rPr>
              <a:t>— and translate it into an equivalent program in another language — the </a:t>
            </a:r>
            <a:r>
              <a:rPr lang="en" sz="2800" b="1" i="1">
                <a:latin typeface="Times New Roman"/>
                <a:ea typeface="Times New Roman"/>
                <a:cs typeface="Times New Roman"/>
                <a:sym typeface="Times New Roman"/>
              </a:rPr>
              <a:t>target language or machine language.</a:t>
            </a:r>
            <a:endParaRPr/>
          </a:p>
          <a:p>
            <a:pPr marL="282575" lvl="0" indent="-104775" algn="just" rtl="0">
              <a:spcBef>
                <a:spcPts val="560"/>
              </a:spcBef>
              <a:spcAft>
                <a:spcPts val="0"/>
              </a:spcAft>
              <a:buClr>
                <a:schemeClr val="dk1"/>
              </a:buClr>
              <a:buSzPct val="100000"/>
              <a:buNone/>
            </a:pPr>
            <a:endParaRPr sz="2800" b="1" i="1">
              <a:latin typeface="Times New Roman"/>
              <a:ea typeface="Times New Roman"/>
              <a:cs typeface="Times New Roman"/>
              <a:sym typeface="Times New Roman"/>
            </a:endParaRPr>
          </a:p>
          <a:p>
            <a:pPr marL="282575" lvl="0" indent="-255905" algn="just" rtl="0">
              <a:spcBef>
                <a:spcPts val="560"/>
              </a:spcBef>
              <a:spcAft>
                <a:spcPts val="0"/>
              </a:spcAft>
              <a:buClr>
                <a:schemeClr val="dk1"/>
              </a:buClr>
              <a:buSzPct val="100000"/>
              <a:buChar char="●"/>
            </a:pPr>
            <a:r>
              <a:rPr lang="en" sz="2800">
                <a:latin typeface="Times New Roman"/>
                <a:ea typeface="Times New Roman"/>
                <a:cs typeface="Times New Roman"/>
                <a:sym typeface="Times New Roman"/>
              </a:rPr>
              <a:t>An important role of the compiler is to report any errors in the source program that it detects during the translation process. </a:t>
            </a:r>
            <a:endParaRPr sz="2800" i="1">
              <a:latin typeface="Times New Roman"/>
              <a:ea typeface="Times New Roman"/>
              <a:cs typeface="Times New Roman"/>
              <a:sym typeface="Times New Roman"/>
            </a:endParaRPr>
          </a:p>
          <a:p>
            <a:pPr marL="342900" lvl="0" indent="-139700" algn="l" rtl="0">
              <a:spcBef>
                <a:spcPts val="640"/>
              </a:spcBef>
              <a:spcAft>
                <a:spcPts val="1200"/>
              </a:spcAft>
              <a:buClr>
                <a:schemeClr val="dk1"/>
              </a:buClr>
              <a:buSzPct val="177777"/>
              <a:buNone/>
            </a:pPr>
            <a:endParaRPr>
              <a:latin typeface="Times New Roman"/>
              <a:ea typeface="Times New Roman"/>
              <a:cs typeface="Times New Roman"/>
              <a:sym typeface="Times New Roman"/>
            </a:endParaRPr>
          </a:p>
        </p:txBody>
      </p:sp>
      <p:sp>
        <p:nvSpPr>
          <p:cNvPr id="467" name="Google Shape;467;p76"/>
          <p:cNvSpPr txBox="1"/>
          <p:nvPr/>
        </p:nvSpPr>
        <p:spPr>
          <a:xfrm>
            <a:off x="304801" y="205978"/>
            <a:ext cx="83820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000" b="1" i="0" u="none" strike="noStrike" cap="none">
                <a:solidFill>
                  <a:schemeClr val="dk1"/>
                </a:solidFill>
                <a:latin typeface="Times New Roman"/>
                <a:ea typeface="Times New Roman"/>
                <a:cs typeface="Times New Roman"/>
                <a:sym typeface="Times New Roman"/>
              </a:rPr>
              <a:t>3. Compiler</a:t>
            </a:r>
            <a:endParaRPr sz="4000" b="0" i="0" u="none" strike="noStrike" cap="none">
              <a:solidFill>
                <a:schemeClr val="dk1"/>
              </a:solidFill>
              <a:latin typeface="Times New Roman"/>
              <a:ea typeface="Times New Roman"/>
              <a:cs typeface="Times New Roman"/>
              <a:sym typeface="Times New Roman"/>
            </a:endParaRPr>
          </a:p>
        </p:txBody>
      </p:sp>
      <p:cxnSp>
        <p:nvCxnSpPr>
          <p:cNvPr id="468" name="Google Shape;468;p76"/>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7"/>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Char char="●"/>
            </a:pPr>
            <a:r>
              <a:rPr lang="en" sz="2800">
                <a:latin typeface="Times New Roman"/>
                <a:ea typeface="Times New Roman"/>
                <a:cs typeface="Times New Roman"/>
                <a:sym typeface="Times New Roman"/>
              </a:rPr>
              <a:t>A linker </a:t>
            </a:r>
            <a:r>
              <a:rPr lang="en" sz="2800" b="1">
                <a:latin typeface="Times New Roman"/>
                <a:ea typeface="Times New Roman"/>
                <a:cs typeface="Times New Roman"/>
                <a:sym typeface="Times New Roman"/>
              </a:rPr>
              <a:t>combines object code </a:t>
            </a:r>
            <a:r>
              <a:rPr lang="en" sz="2800">
                <a:latin typeface="Times New Roman"/>
                <a:ea typeface="Times New Roman"/>
                <a:cs typeface="Times New Roman"/>
                <a:sym typeface="Times New Roman"/>
              </a:rPr>
              <a:t>(machine code that has not yet been linked) produced from compiling and assembling many source programs, as well as standard library functions </a:t>
            </a:r>
            <a:r>
              <a:rPr lang="en" sz="2800" b="1">
                <a:latin typeface="Times New Roman"/>
                <a:ea typeface="Times New Roman"/>
                <a:cs typeface="Times New Roman"/>
                <a:sym typeface="Times New Roman"/>
              </a:rPr>
              <a:t>and resources supplied by the operating system</a:t>
            </a:r>
            <a:r>
              <a:rPr lang="en" sz="2800">
                <a:latin typeface="Times New Roman"/>
                <a:ea typeface="Times New Roman"/>
                <a:cs typeface="Times New Roman"/>
                <a:sym typeface="Times New Roman"/>
              </a:rPr>
              <a:t>. </a:t>
            </a:r>
            <a:endParaRPr/>
          </a:p>
          <a:p>
            <a:pPr marL="342900" lvl="0" indent="-342900" algn="l" rtl="0">
              <a:spcBef>
                <a:spcPts val="640"/>
              </a:spcBef>
              <a:spcAft>
                <a:spcPts val="1200"/>
              </a:spcAft>
              <a:buClr>
                <a:schemeClr val="dk1"/>
              </a:buClr>
              <a:buSzPts val="3200"/>
              <a:buFont typeface="Arial"/>
              <a:buNone/>
            </a:pPr>
            <a:endParaRPr/>
          </a:p>
        </p:txBody>
      </p:sp>
      <p:sp>
        <p:nvSpPr>
          <p:cNvPr id="474" name="Google Shape;474;p77"/>
          <p:cNvSpPr txBox="1"/>
          <p:nvPr/>
        </p:nvSpPr>
        <p:spPr>
          <a:xfrm>
            <a:off x="381001" y="205978"/>
            <a:ext cx="83058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000" b="1" i="0" u="none" strike="noStrike" cap="none">
                <a:solidFill>
                  <a:schemeClr val="dk1"/>
                </a:solidFill>
                <a:latin typeface="Times New Roman"/>
                <a:ea typeface="Times New Roman"/>
                <a:cs typeface="Times New Roman"/>
                <a:sym typeface="Times New Roman"/>
              </a:rPr>
              <a:t>4. Linker</a:t>
            </a:r>
            <a:endParaRPr sz="4000" b="0" i="0" u="none" strike="noStrike" cap="none">
              <a:solidFill>
                <a:schemeClr val="dk1"/>
              </a:solidFill>
              <a:latin typeface="Times New Roman"/>
              <a:ea typeface="Times New Roman"/>
              <a:cs typeface="Times New Roman"/>
              <a:sym typeface="Times New Roman"/>
            </a:endParaRPr>
          </a:p>
        </p:txBody>
      </p:sp>
      <p:cxnSp>
        <p:nvCxnSpPr>
          <p:cNvPr id="475" name="Google Shape;475;p77"/>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8"/>
          <p:cNvSpPr txBox="1">
            <a:spLocks noGrp="1"/>
          </p:cNvSpPr>
          <p:nvPr>
            <p:ph type="body" idx="1"/>
          </p:nvPr>
        </p:nvSpPr>
        <p:spPr>
          <a:xfrm>
            <a:off x="457200" y="1071563"/>
            <a:ext cx="8229600" cy="3523200"/>
          </a:xfrm>
          <a:prstGeom prst="rect">
            <a:avLst/>
          </a:prstGeom>
          <a:noFill/>
          <a:ln>
            <a:noFill/>
          </a:ln>
        </p:spPr>
        <p:txBody>
          <a:bodyPr spcFirstLastPara="1" wrap="square" lIns="91425" tIns="45700" rIns="91425" bIns="45700" anchor="t" anchorCtr="0">
            <a:normAutofit fontScale="85000" lnSpcReduction="20000"/>
          </a:bodyPr>
          <a:lstStyle/>
          <a:p>
            <a:pPr marL="342900" lvl="0" indent="-308610" algn="just" rtl="0">
              <a:spcBef>
                <a:spcPts val="0"/>
              </a:spcBef>
              <a:spcAft>
                <a:spcPts val="0"/>
              </a:spcAft>
              <a:buClr>
                <a:schemeClr val="dk1"/>
              </a:buClr>
              <a:buSzPct val="100000"/>
              <a:buChar char="●"/>
            </a:pPr>
            <a:r>
              <a:rPr lang="en" sz="2400">
                <a:latin typeface="Times New Roman"/>
                <a:ea typeface="Times New Roman"/>
                <a:cs typeface="Times New Roman"/>
                <a:sym typeface="Times New Roman"/>
              </a:rPr>
              <a:t>Compilers, assemblers and linkers usually produce code whose memory references are made relative to an undetermined starting location that can be anywhere in memory.</a:t>
            </a:r>
            <a:endParaRPr/>
          </a:p>
          <a:p>
            <a:pPr marL="342900" lvl="0" indent="-342900" algn="just" rtl="0">
              <a:spcBef>
                <a:spcPts val="480"/>
              </a:spcBef>
              <a:spcAft>
                <a:spcPts val="0"/>
              </a:spcAft>
              <a:buClr>
                <a:schemeClr val="dk1"/>
              </a:buClr>
              <a:buSzPct val="100000"/>
              <a:buFont typeface="Arial"/>
              <a:buNone/>
            </a:pPr>
            <a:r>
              <a:rPr lang="en" sz="2400">
                <a:latin typeface="Times New Roman"/>
                <a:ea typeface="Times New Roman"/>
                <a:cs typeface="Times New Roman"/>
                <a:sym typeface="Times New Roman"/>
              </a:rPr>
              <a:t>     (relocatable machine code)</a:t>
            </a:r>
            <a:endParaRPr/>
          </a:p>
          <a:p>
            <a:pPr marL="342900" lvl="0" indent="-190500" algn="just" rtl="0">
              <a:spcBef>
                <a:spcPts val="48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308610" algn="just" rtl="0">
              <a:spcBef>
                <a:spcPts val="480"/>
              </a:spcBef>
              <a:spcAft>
                <a:spcPts val="0"/>
              </a:spcAft>
              <a:buClr>
                <a:schemeClr val="dk1"/>
              </a:buClr>
              <a:buSzPct val="100000"/>
              <a:buChar char="●"/>
            </a:pPr>
            <a:r>
              <a:rPr lang="en" sz="2400">
                <a:latin typeface="Times New Roman"/>
                <a:ea typeface="Times New Roman"/>
                <a:cs typeface="Times New Roman"/>
                <a:sym typeface="Times New Roman"/>
              </a:rPr>
              <a:t>The loader then puts together all of the executable object files into memory for execution.</a:t>
            </a:r>
            <a:endParaRPr/>
          </a:p>
          <a:p>
            <a:pPr marL="342900" lvl="0" indent="-190500" algn="just" rtl="0">
              <a:spcBef>
                <a:spcPts val="480"/>
              </a:spcBef>
              <a:spcAft>
                <a:spcPts val="0"/>
              </a:spcAft>
              <a:buClr>
                <a:schemeClr val="dk1"/>
              </a:buClr>
              <a:buSzPct val="100000"/>
              <a:buNone/>
            </a:pPr>
            <a:endParaRPr sz="2400">
              <a:latin typeface="Times New Roman"/>
              <a:ea typeface="Times New Roman"/>
              <a:cs typeface="Times New Roman"/>
              <a:sym typeface="Times New Roman"/>
            </a:endParaRPr>
          </a:p>
          <a:p>
            <a:pPr marL="342900" lvl="0" indent="-308610" algn="just" rtl="0">
              <a:spcBef>
                <a:spcPts val="480"/>
              </a:spcBef>
              <a:spcAft>
                <a:spcPts val="0"/>
              </a:spcAft>
              <a:buClr>
                <a:schemeClr val="dk1"/>
              </a:buClr>
              <a:buSzPct val="100000"/>
              <a:buChar char="●"/>
            </a:pPr>
            <a:r>
              <a:rPr lang="en" sz="2400">
                <a:latin typeface="Times New Roman"/>
                <a:ea typeface="Times New Roman"/>
                <a:cs typeface="Times New Roman"/>
                <a:sym typeface="Times New Roman"/>
              </a:rPr>
              <a:t>A loader calculates appropriate absolute addresses for these memory locations and amends the code to use these addresses.</a:t>
            </a:r>
            <a:endParaRPr/>
          </a:p>
          <a:p>
            <a:pPr marL="342900" lvl="0" indent="-190500" algn="just" rtl="0">
              <a:spcBef>
                <a:spcPts val="480"/>
              </a:spcBef>
              <a:spcAft>
                <a:spcPts val="1200"/>
              </a:spcAft>
              <a:buClr>
                <a:schemeClr val="dk1"/>
              </a:buClr>
              <a:buSzPct val="100000"/>
              <a:buNone/>
            </a:pPr>
            <a:endParaRPr sz="2400">
              <a:latin typeface="Times New Roman"/>
              <a:ea typeface="Times New Roman"/>
              <a:cs typeface="Times New Roman"/>
              <a:sym typeface="Times New Roman"/>
            </a:endParaRPr>
          </a:p>
        </p:txBody>
      </p:sp>
      <p:sp>
        <p:nvSpPr>
          <p:cNvPr id="481" name="Google Shape;481;p78"/>
          <p:cNvSpPr txBox="1"/>
          <p:nvPr/>
        </p:nvSpPr>
        <p:spPr>
          <a:xfrm>
            <a:off x="381001" y="205978"/>
            <a:ext cx="83058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000" b="1" i="0" u="none" strike="noStrike" cap="none">
                <a:solidFill>
                  <a:schemeClr val="dk1"/>
                </a:solidFill>
                <a:latin typeface="Times New Roman"/>
                <a:ea typeface="Times New Roman"/>
                <a:cs typeface="Times New Roman"/>
                <a:sym typeface="Times New Roman"/>
              </a:rPr>
              <a:t>5. Loader</a:t>
            </a:r>
            <a:endParaRPr sz="4000" b="0" i="0" u="none" strike="noStrike" cap="none">
              <a:solidFill>
                <a:schemeClr val="dk1"/>
              </a:solidFill>
              <a:latin typeface="Times New Roman"/>
              <a:ea typeface="Times New Roman"/>
              <a:cs typeface="Times New Roman"/>
              <a:sym typeface="Times New Roman"/>
            </a:endParaRPr>
          </a:p>
        </p:txBody>
      </p:sp>
      <p:cxnSp>
        <p:nvCxnSpPr>
          <p:cNvPr id="482" name="Google Shape;482;p78"/>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cxnSp>
        <p:nvCxnSpPr>
          <p:cNvPr id="487" name="Google Shape;487;p79"/>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
        <p:nvSpPr>
          <p:cNvPr id="488" name="Google Shape;488;p79"/>
          <p:cNvSpPr txBox="1"/>
          <p:nvPr/>
        </p:nvSpPr>
        <p:spPr>
          <a:xfrm>
            <a:off x="381001" y="205978"/>
            <a:ext cx="83058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000" b="1" i="0" u="none" strike="noStrike" cap="none">
                <a:solidFill>
                  <a:schemeClr val="dk1"/>
                </a:solidFill>
                <a:latin typeface="Times New Roman"/>
                <a:ea typeface="Times New Roman"/>
                <a:cs typeface="Times New Roman"/>
                <a:sym typeface="Times New Roman"/>
              </a:rPr>
              <a:t>6. Execute</a:t>
            </a:r>
            <a:endParaRPr sz="4000" b="0" i="0" u="none" strike="noStrike" cap="none">
              <a:solidFill>
                <a:schemeClr val="dk1"/>
              </a:solidFill>
              <a:latin typeface="Times New Roman"/>
              <a:ea typeface="Times New Roman"/>
              <a:cs typeface="Times New Roman"/>
              <a:sym typeface="Times New Roman"/>
            </a:endParaRPr>
          </a:p>
        </p:txBody>
      </p:sp>
      <p:sp>
        <p:nvSpPr>
          <p:cNvPr id="489" name="Google Shape;489;p79"/>
          <p:cNvSpPr/>
          <p:nvPr/>
        </p:nvSpPr>
        <p:spPr>
          <a:xfrm>
            <a:off x="990600" y="1600200"/>
            <a:ext cx="6858000" cy="3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400" b="0" i="0" u="none" strike="noStrike" cap="none">
                <a:solidFill>
                  <a:schemeClr val="dk1"/>
                </a:solidFill>
                <a:latin typeface="Times New Roman"/>
                <a:ea typeface="Times New Roman"/>
                <a:cs typeface="Times New Roman"/>
                <a:sym typeface="Times New Roman"/>
              </a:rPr>
              <a:t>CPU executes the program one instruction at time.</a:t>
            </a: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8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A Bit more about execution</a:t>
            </a:r>
            <a:endParaRPr/>
          </a:p>
        </p:txBody>
      </p:sp>
      <p:sp>
        <p:nvSpPr>
          <p:cNvPr id="495" name="Google Shape;495;p80"/>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chemeClr val="dk1"/>
              </a:buClr>
              <a:buSzPct val="100000"/>
              <a:buNone/>
            </a:pPr>
            <a:r>
              <a:rPr lang="en"/>
              <a:t>1. To stop the process after the preprocessor step, you can use the -E option:</a:t>
            </a:r>
            <a:endParaRPr/>
          </a:p>
          <a:p>
            <a:pPr marL="342900" lvl="0" indent="-342900" algn="l" rtl="0">
              <a:spcBef>
                <a:spcPts val="560"/>
              </a:spcBef>
              <a:spcAft>
                <a:spcPts val="0"/>
              </a:spcAft>
              <a:buClr>
                <a:schemeClr val="dk1"/>
              </a:buClr>
              <a:buSzPct val="100000"/>
              <a:buNone/>
            </a:pPr>
            <a:r>
              <a:rPr lang="en"/>
              <a:t>		g++  -E prog1.cpp</a:t>
            </a:r>
            <a:endParaRPr/>
          </a:p>
          <a:p>
            <a:pPr marL="342900" lvl="0" indent="-342900" algn="just" rtl="0">
              <a:spcBef>
                <a:spcPts val="560"/>
              </a:spcBef>
              <a:spcAft>
                <a:spcPts val="0"/>
              </a:spcAft>
              <a:buClr>
                <a:schemeClr val="dk1"/>
              </a:buClr>
              <a:buSzPct val="100000"/>
              <a:buNone/>
            </a:pPr>
            <a:r>
              <a:rPr lang="en"/>
              <a:t>The expanded source code file will be printed on standard output (the screen by default).</a:t>
            </a:r>
            <a:endParaRPr/>
          </a:p>
          <a:p>
            <a:pPr marL="342900" lvl="0" indent="-342900" algn="l" rtl="0">
              <a:spcBef>
                <a:spcPts val="560"/>
              </a:spcBef>
              <a:spcAft>
                <a:spcPts val="1200"/>
              </a:spcAft>
              <a:buClr>
                <a:schemeClr val="dk1"/>
              </a:buClr>
              <a:buSzPct val="100000"/>
              <a:buNone/>
            </a:pPr>
            <a:endParaRPr/>
          </a:p>
        </p:txBody>
      </p:sp>
      <p:sp>
        <p:nvSpPr>
          <p:cNvPr id="496" name="Google Shape;496;p80"/>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p>
            <a:pPr marL="342900" lvl="0" indent="-165100" algn="l" rtl="0">
              <a:spcBef>
                <a:spcPts val="0"/>
              </a:spcBef>
              <a:spcAft>
                <a:spcPts val="1200"/>
              </a:spcAft>
              <a:buClr>
                <a:schemeClr val="dk1"/>
              </a:buClr>
              <a:buSzPts val="2800"/>
              <a:buNone/>
            </a:pPr>
            <a:endParaRPr/>
          </a:p>
        </p:txBody>
      </p:sp>
      <p:pic>
        <p:nvPicPr>
          <p:cNvPr id="497" name="Google Shape;497;p80" descr="C:\Users\Hewlett Packard\Desktop\compile.png"/>
          <p:cNvPicPr preferRelativeResize="0"/>
          <p:nvPr/>
        </p:nvPicPr>
        <p:blipFill rotWithShape="1">
          <a:blip r:embed="rId3">
            <a:alphaModFix/>
          </a:blip>
          <a:srcRect/>
          <a:stretch/>
        </p:blipFill>
        <p:spPr>
          <a:xfrm>
            <a:off x="4643438" y="1125131"/>
            <a:ext cx="4286280" cy="348260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503" name="Google Shape;503;p81"/>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spcBef>
                <a:spcPts val="0"/>
              </a:spcBef>
              <a:spcAft>
                <a:spcPts val="0"/>
              </a:spcAft>
              <a:buClr>
                <a:schemeClr val="dk1"/>
              </a:buClr>
              <a:buSzPct val="100000"/>
              <a:buNone/>
            </a:pPr>
            <a:r>
              <a:rPr lang="en"/>
              <a:t>2. To stop the process after the compile step, you can use the -S option:</a:t>
            </a:r>
            <a:endParaRPr/>
          </a:p>
          <a:p>
            <a:pPr marL="342900" lvl="0" indent="-342900" algn="l" rtl="0">
              <a:spcBef>
                <a:spcPts val="518"/>
              </a:spcBef>
              <a:spcAft>
                <a:spcPts val="0"/>
              </a:spcAft>
              <a:buClr>
                <a:schemeClr val="dk1"/>
              </a:buClr>
              <a:buSzPct val="100000"/>
              <a:buNone/>
            </a:pPr>
            <a:r>
              <a:rPr lang="en"/>
              <a:t>		</a:t>
            </a:r>
            <a:endParaRPr/>
          </a:p>
          <a:p>
            <a:pPr marL="342900" lvl="0" indent="-342900" algn="l" rtl="0">
              <a:spcBef>
                <a:spcPts val="518"/>
              </a:spcBef>
              <a:spcAft>
                <a:spcPts val="0"/>
              </a:spcAft>
              <a:buClr>
                <a:schemeClr val="dk1"/>
              </a:buClr>
              <a:buSzPct val="100000"/>
              <a:buNone/>
            </a:pPr>
            <a:r>
              <a:rPr lang="en"/>
              <a:t>		g++ -S prog1.cpp </a:t>
            </a:r>
            <a:endParaRPr/>
          </a:p>
          <a:p>
            <a:pPr marL="342900" lvl="0" indent="-342900" algn="l" rtl="0">
              <a:spcBef>
                <a:spcPts val="518"/>
              </a:spcBef>
              <a:spcAft>
                <a:spcPts val="0"/>
              </a:spcAft>
              <a:buClr>
                <a:schemeClr val="dk1"/>
              </a:buClr>
              <a:buSzPct val="100000"/>
              <a:buNone/>
            </a:pPr>
            <a:endParaRPr/>
          </a:p>
          <a:p>
            <a:pPr marL="342900" lvl="0" indent="-342900" algn="just" rtl="0">
              <a:spcBef>
                <a:spcPts val="518"/>
              </a:spcBef>
              <a:spcAft>
                <a:spcPts val="0"/>
              </a:spcAft>
              <a:buClr>
                <a:schemeClr val="dk1"/>
              </a:buClr>
              <a:buSzPct val="100000"/>
              <a:buNone/>
            </a:pPr>
            <a:r>
              <a:rPr lang="en"/>
              <a:t>	By default, the assembler code for a source file named </a:t>
            </a:r>
            <a:r>
              <a:rPr lang="en" i="1"/>
              <a:t>filename.cpp</a:t>
            </a:r>
            <a:r>
              <a:rPr lang="en"/>
              <a:t> will be placed in a file named </a:t>
            </a:r>
            <a:r>
              <a:rPr lang="en" i="1"/>
              <a:t>filename.s</a:t>
            </a:r>
            <a:r>
              <a:rPr lang="en"/>
              <a:t>.</a:t>
            </a:r>
            <a:endParaRPr/>
          </a:p>
          <a:p>
            <a:pPr marL="342900" lvl="0" indent="-342900" algn="l" rtl="0">
              <a:spcBef>
                <a:spcPts val="518"/>
              </a:spcBef>
              <a:spcAft>
                <a:spcPts val="0"/>
              </a:spcAft>
              <a:buClr>
                <a:schemeClr val="dk1"/>
              </a:buClr>
              <a:buSzPct val="100000"/>
              <a:buNone/>
            </a:pPr>
            <a:endParaRPr/>
          </a:p>
          <a:p>
            <a:pPr marL="342900" lvl="0" indent="-342900" algn="just" rtl="0">
              <a:spcBef>
                <a:spcPts val="518"/>
              </a:spcBef>
              <a:spcAft>
                <a:spcPts val="1200"/>
              </a:spcAft>
              <a:buClr>
                <a:schemeClr val="dk1"/>
              </a:buClr>
              <a:buSzPct val="100000"/>
              <a:buNone/>
            </a:pPr>
            <a:endParaRPr/>
          </a:p>
        </p:txBody>
      </p:sp>
      <p:sp>
        <p:nvSpPr>
          <p:cNvPr id="504" name="Google Shape;504;p81"/>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p>
            <a:pPr marL="342900" lvl="0" indent="-178435" algn="l" rtl="0">
              <a:spcBef>
                <a:spcPts val="0"/>
              </a:spcBef>
              <a:spcAft>
                <a:spcPts val="1200"/>
              </a:spcAft>
              <a:buClr>
                <a:schemeClr val="dk1"/>
              </a:buClr>
              <a:buSzPts val="2800"/>
              <a:buNone/>
            </a:pPr>
            <a:endParaRPr/>
          </a:p>
        </p:txBody>
      </p:sp>
      <p:pic>
        <p:nvPicPr>
          <p:cNvPr id="505" name="Google Shape;505;p81" descr="C:\Users\Hewlett Packard\Desktop\compile.png"/>
          <p:cNvPicPr preferRelativeResize="0"/>
          <p:nvPr/>
        </p:nvPicPr>
        <p:blipFill rotWithShape="1">
          <a:blip r:embed="rId3">
            <a:alphaModFix/>
          </a:blip>
          <a:srcRect/>
          <a:stretch/>
        </p:blipFill>
        <p:spPr>
          <a:xfrm>
            <a:off x="4643438" y="1125131"/>
            <a:ext cx="4286280" cy="348260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8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511" name="Google Shape;511;p82"/>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just" rtl="0">
              <a:spcBef>
                <a:spcPts val="0"/>
              </a:spcBef>
              <a:spcAft>
                <a:spcPts val="0"/>
              </a:spcAft>
              <a:buClr>
                <a:schemeClr val="dk1"/>
              </a:buClr>
              <a:buSzPct val="100000"/>
              <a:buNone/>
            </a:pPr>
            <a:r>
              <a:rPr lang="en"/>
              <a:t>3. To stop the process after the assembly step, you can use -c option:</a:t>
            </a:r>
            <a:endParaRPr/>
          </a:p>
          <a:p>
            <a:pPr marL="342900" lvl="0" indent="-342900" algn="l" rtl="0">
              <a:spcBef>
                <a:spcPts val="518"/>
              </a:spcBef>
              <a:spcAft>
                <a:spcPts val="0"/>
              </a:spcAft>
              <a:buClr>
                <a:schemeClr val="dk1"/>
              </a:buClr>
              <a:buSzPct val="100000"/>
              <a:buNone/>
            </a:pPr>
            <a:r>
              <a:rPr lang="en"/>
              <a:t>		</a:t>
            </a:r>
            <a:endParaRPr/>
          </a:p>
          <a:p>
            <a:pPr marL="342900" lvl="0" indent="-342900" algn="l" rtl="0">
              <a:spcBef>
                <a:spcPts val="518"/>
              </a:spcBef>
              <a:spcAft>
                <a:spcPts val="0"/>
              </a:spcAft>
              <a:buClr>
                <a:schemeClr val="dk1"/>
              </a:buClr>
              <a:buSzPct val="100000"/>
              <a:buNone/>
            </a:pPr>
            <a:r>
              <a:rPr lang="en"/>
              <a:t>		g++ -c prog1.cpp </a:t>
            </a:r>
            <a:endParaRPr/>
          </a:p>
          <a:p>
            <a:pPr marL="342900" lvl="0" indent="-342900" algn="just" rtl="0">
              <a:spcBef>
                <a:spcPts val="518"/>
              </a:spcBef>
              <a:spcAft>
                <a:spcPts val="0"/>
              </a:spcAft>
              <a:buClr>
                <a:schemeClr val="dk1"/>
              </a:buClr>
              <a:buSzPct val="100000"/>
              <a:buNone/>
            </a:pPr>
            <a:endParaRPr/>
          </a:p>
          <a:p>
            <a:pPr marL="342900" lvl="0" indent="-342900" algn="just" rtl="0">
              <a:spcBef>
                <a:spcPts val="518"/>
              </a:spcBef>
              <a:spcAft>
                <a:spcPts val="0"/>
              </a:spcAft>
              <a:buClr>
                <a:schemeClr val="dk1"/>
              </a:buClr>
              <a:buSzPct val="100000"/>
              <a:buNone/>
            </a:pPr>
            <a:r>
              <a:rPr lang="en"/>
              <a:t>By default, the assembler code for a source file named </a:t>
            </a:r>
            <a:r>
              <a:rPr lang="en" i="1"/>
              <a:t>filename.cpp </a:t>
            </a:r>
            <a:r>
              <a:rPr lang="en"/>
              <a:t>will be placed in a file named </a:t>
            </a:r>
            <a:r>
              <a:rPr lang="en" i="1"/>
              <a:t>filename.o</a:t>
            </a:r>
            <a:r>
              <a:rPr lang="en"/>
              <a:t>.</a:t>
            </a:r>
            <a:endParaRPr/>
          </a:p>
          <a:p>
            <a:pPr marL="342900" lvl="0" indent="-342900" algn="l" rtl="0">
              <a:spcBef>
                <a:spcPts val="518"/>
              </a:spcBef>
              <a:spcAft>
                <a:spcPts val="1200"/>
              </a:spcAft>
              <a:buClr>
                <a:schemeClr val="dk1"/>
              </a:buClr>
              <a:buSzPct val="100000"/>
              <a:buNone/>
            </a:pPr>
            <a:endParaRPr/>
          </a:p>
        </p:txBody>
      </p:sp>
      <p:sp>
        <p:nvSpPr>
          <p:cNvPr id="512" name="Google Shape;512;p82"/>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p>
            <a:pPr marL="342900" lvl="0" indent="-178435" algn="l" rtl="0">
              <a:spcBef>
                <a:spcPts val="0"/>
              </a:spcBef>
              <a:spcAft>
                <a:spcPts val="1200"/>
              </a:spcAft>
              <a:buClr>
                <a:schemeClr val="dk1"/>
              </a:buClr>
              <a:buSzPts val="2800"/>
              <a:buNone/>
            </a:pPr>
            <a:endParaRPr/>
          </a:p>
        </p:txBody>
      </p:sp>
      <p:pic>
        <p:nvPicPr>
          <p:cNvPr id="513" name="Google Shape;513;p82" descr="C:\Users\Hewlett Packard\Desktop\compile.png"/>
          <p:cNvPicPr preferRelativeResize="0"/>
          <p:nvPr/>
        </p:nvPicPr>
        <p:blipFill rotWithShape="1">
          <a:blip r:embed="rId3">
            <a:alphaModFix/>
          </a:blip>
          <a:srcRect/>
          <a:stretch/>
        </p:blipFill>
        <p:spPr>
          <a:xfrm>
            <a:off x="4643438" y="1125131"/>
            <a:ext cx="4286280" cy="34826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body" idx="1"/>
          </p:nvPr>
        </p:nvSpPr>
        <p:spPr>
          <a:xfrm>
            <a:off x="130775" y="144475"/>
            <a:ext cx="8892900" cy="467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600" b="1">
                <a:solidFill>
                  <a:schemeClr val="dk1"/>
                </a:solidFill>
              </a:rPr>
              <a:t>Inheritance: </a:t>
            </a:r>
            <a:r>
              <a:rPr lang="en" sz="1600">
                <a:solidFill>
                  <a:schemeClr val="dk1"/>
                </a:solidFill>
              </a:rPr>
              <a:t>Derived Class declaration, Public, Private and Protected Inheritance, friend function and Inheritance, Overriding member function, Forms of inheritance, virtual base class, Abstract class, Constructor and Inheritance, Destructor and Inheritance, Advantage and disadvantage of Inheritance. </a:t>
            </a:r>
            <a:endParaRPr sz="16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600" b="1">
                <a:solidFill>
                  <a:schemeClr val="dk1"/>
                </a:solidFill>
              </a:rPr>
              <a:t>Polymorphism: </a:t>
            </a:r>
            <a:r>
              <a:rPr lang="en" sz="1600">
                <a:solidFill>
                  <a:schemeClr val="dk1"/>
                </a:solidFill>
              </a:rPr>
              <a:t>Classification of Polymorphism, Compile time and Run time Polymorphism, Pointers to derived class object, Virtual functions, Pure virtual functions. </a:t>
            </a:r>
            <a:endParaRPr sz="16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600" b="1">
                <a:solidFill>
                  <a:schemeClr val="dk1"/>
                </a:solidFill>
              </a:rPr>
              <a:t>File handling: </a:t>
            </a:r>
            <a:r>
              <a:rPr lang="en" sz="1600">
                <a:solidFill>
                  <a:schemeClr val="dk1"/>
                </a:solidFill>
              </a:rPr>
              <a:t>Formatted I/O, Hierarchy of file stream classes, Opening and closing a file, Working with multiple files, file modes, file pointers, Text vs. Binary Files. </a:t>
            </a:r>
            <a:endParaRPr sz="16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600" b="1">
                <a:solidFill>
                  <a:schemeClr val="dk1"/>
                </a:solidFill>
              </a:rPr>
              <a:t>Templates:</a:t>
            </a:r>
            <a:r>
              <a:rPr lang="en" sz="1600">
                <a:solidFill>
                  <a:schemeClr val="dk1"/>
                </a:solidFill>
              </a:rPr>
              <a:t> Need of template, Function templates, Function template with non-type parameter, Overloading function templates, Class templates, Class template with non-type parameter. </a:t>
            </a:r>
            <a:endParaRPr sz="16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600" b="1">
                <a:solidFill>
                  <a:schemeClr val="dk1"/>
                </a:solidFill>
              </a:rPr>
              <a:t>Exception Handling: </a:t>
            </a:r>
            <a:r>
              <a:rPr lang="en" sz="1600">
                <a:solidFill>
                  <a:schemeClr val="dk1"/>
                </a:solidFill>
              </a:rPr>
              <a:t>Exception handling mechanism, Multiple Catch Blocks, Catch All exceptions, Throw an exception, Exception Specification. </a:t>
            </a:r>
            <a:endParaRPr sz="16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600" b="1">
                <a:solidFill>
                  <a:schemeClr val="dk1"/>
                </a:solidFill>
              </a:rPr>
              <a:t>Standard Template Library: </a:t>
            </a:r>
            <a:r>
              <a:rPr lang="en" sz="1600">
                <a:solidFill>
                  <a:schemeClr val="dk1"/>
                </a:solidFill>
              </a:rPr>
              <a:t>Fundamental idea about string, iterators, hashes and other types, The String and Vector classes vs. C-style pointers. </a:t>
            </a:r>
            <a:endParaRPr sz="16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3"/>
          <p:cNvSpPr txBox="1">
            <a:spLocks noGrp="1"/>
          </p:cNvSpPr>
          <p:nvPr>
            <p:ph type="title"/>
          </p:nvPr>
        </p:nvSpPr>
        <p:spPr>
          <a:xfrm>
            <a:off x="457200" y="1771650"/>
            <a:ext cx="8229600" cy="857400"/>
          </a:xfrm>
          <a:prstGeom prst="rect">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 b="1">
                <a:latin typeface="Times New Roman"/>
                <a:ea typeface="Times New Roman"/>
                <a:cs typeface="Times New Roman"/>
                <a:sym typeface="Times New Roman"/>
              </a:rPr>
              <a:t>A simple C++ Program</a:t>
            </a:r>
            <a:endParaRPr b="1">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cxnSp>
        <p:nvCxnSpPr>
          <p:cNvPr id="523" name="Google Shape;523;p84"/>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
        <p:nvSpPr>
          <p:cNvPr id="524" name="Google Shape;524;p84"/>
          <p:cNvSpPr txBox="1"/>
          <p:nvPr/>
        </p:nvSpPr>
        <p:spPr>
          <a:xfrm>
            <a:off x="381001" y="205978"/>
            <a:ext cx="83058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000" b="1" i="0" u="none" strike="noStrike" cap="none">
                <a:solidFill>
                  <a:schemeClr val="dk1"/>
                </a:solidFill>
                <a:latin typeface="Times New Roman"/>
                <a:ea typeface="Times New Roman"/>
                <a:cs typeface="Times New Roman"/>
                <a:sym typeface="Times New Roman"/>
              </a:rPr>
              <a:t>General Structure of C++ Program</a:t>
            </a:r>
            <a:endParaRPr sz="4000" b="0" i="0" u="none" strike="noStrike" cap="none">
              <a:solidFill>
                <a:schemeClr val="dk1"/>
              </a:solidFill>
              <a:latin typeface="Times New Roman"/>
              <a:ea typeface="Times New Roman"/>
              <a:cs typeface="Times New Roman"/>
              <a:sym typeface="Times New Roman"/>
            </a:endParaRPr>
          </a:p>
        </p:txBody>
      </p:sp>
      <p:sp>
        <p:nvSpPr>
          <p:cNvPr id="525" name="Google Shape;525;p84" descr="Image result for structure of c++ program"/>
          <p:cNvSpPr/>
          <p:nvPr/>
        </p:nvSpPr>
        <p:spPr>
          <a:xfrm>
            <a:off x="155575" y="-108347"/>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26" name="Google Shape;526;p84" descr="C:\Users\com\Desktop\download.jpg"/>
          <p:cNvPicPr preferRelativeResize="0"/>
          <p:nvPr/>
        </p:nvPicPr>
        <p:blipFill rotWithShape="1">
          <a:blip r:embed="rId3">
            <a:alphaModFix/>
          </a:blip>
          <a:srcRect/>
          <a:stretch/>
        </p:blipFill>
        <p:spPr>
          <a:xfrm>
            <a:off x="1981200" y="1314450"/>
            <a:ext cx="3829049" cy="3121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5"/>
          <p:cNvSpPr txBox="1">
            <a:spLocks noGrp="1"/>
          </p:cNvSpPr>
          <p:nvPr>
            <p:ph type="title"/>
          </p:nvPr>
        </p:nvSpPr>
        <p:spPr>
          <a:xfrm>
            <a:off x="311700" y="333769"/>
            <a:ext cx="8520600" cy="429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 sz="4000" b="1">
                <a:latin typeface="Times New Roman"/>
                <a:ea typeface="Times New Roman"/>
                <a:cs typeface="Times New Roman"/>
                <a:sym typeface="Times New Roman"/>
              </a:rPr>
              <a:t>“Hello World” in C++</a:t>
            </a:r>
            <a:endParaRPr sz="2000" b="1">
              <a:latin typeface="Times New Roman"/>
              <a:ea typeface="Times New Roman"/>
              <a:cs typeface="Times New Roman"/>
              <a:sym typeface="Times New Roman"/>
            </a:endParaRPr>
          </a:p>
        </p:txBody>
      </p:sp>
      <p:sp>
        <p:nvSpPr>
          <p:cNvPr id="533" name="Google Shape;533;p85"/>
          <p:cNvSpPr/>
          <p:nvPr/>
        </p:nvSpPr>
        <p:spPr>
          <a:xfrm>
            <a:off x="2438400" y="1952625"/>
            <a:ext cx="5715000" cy="22854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a:solidFill>
                  <a:srgbClr val="00027F"/>
                </a:solidFill>
                <a:latin typeface="Times New Roman"/>
                <a:ea typeface="Times New Roman"/>
                <a:cs typeface="Times New Roman"/>
                <a:sym typeface="Times New Roman"/>
              </a:rPr>
              <a:t>using namespace std;</a:t>
            </a: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 sz="2400">
                <a:solidFill>
                  <a:srgbClr val="00027F"/>
                </a:solidFill>
                <a:latin typeface="Times New Roman"/>
                <a:ea typeface="Times New Roman"/>
                <a:cs typeface="Times New Roman"/>
                <a:sym typeface="Times New Roman"/>
              </a:rPr>
              <a:t>#include &lt;iostream&gt;</a:t>
            </a:r>
            <a:endParaRPr/>
          </a:p>
          <a:p>
            <a:pPr marL="0" marR="0" lvl="0" indent="0" algn="l" rtl="0">
              <a:spcBef>
                <a:spcPts val="0"/>
              </a:spcBef>
              <a:spcAft>
                <a:spcPts val="0"/>
              </a:spcAft>
              <a:buNone/>
            </a:pPr>
            <a:r>
              <a:rPr lang="en" sz="2400" i="1">
                <a:solidFill>
                  <a:schemeClr val="accent2"/>
                </a:solidFill>
                <a:latin typeface="Times New Roman"/>
                <a:ea typeface="Times New Roman"/>
                <a:cs typeface="Times New Roman"/>
                <a:sym typeface="Times New Roman"/>
              </a:rPr>
              <a:t>// My first C++ program!</a:t>
            </a:r>
            <a:endParaRPr/>
          </a:p>
          <a:p>
            <a:pPr marL="0" marR="0" lvl="0" indent="0" algn="l" rtl="0">
              <a:spcBef>
                <a:spcPts val="0"/>
              </a:spcBef>
              <a:spcAft>
                <a:spcPts val="0"/>
              </a:spcAft>
              <a:buNone/>
            </a:pPr>
            <a:r>
              <a:rPr lang="en" sz="2400">
                <a:solidFill>
                  <a:srgbClr val="00027F"/>
                </a:solidFill>
                <a:latin typeface="Times New Roman"/>
                <a:ea typeface="Times New Roman"/>
                <a:cs typeface="Times New Roman"/>
                <a:sym typeface="Times New Roman"/>
              </a:rPr>
              <a:t>int main(void)</a:t>
            </a:r>
            <a:endParaRPr/>
          </a:p>
          <a:p>
            <a:pPr marL="0" marR="0" lvl="0" indent="0" algn="l" rtl="0">
              <a:spcBef>
                <a:spcPts val="0"/>
              </a:spcBef>
              <a:spcAft>
                <a:spcPts val="0"/>
              </a:spcAft>
              <a:buNone/>
            </a:pPr>
            <a:r>
              <a:rPr lang="en" sz="2400">
                <a:solidFill>
                  <a:srgbClr val="00027F"/>
                </a:solidFill>
                <a:latin typeface="Times New Roman"/>
                <a:ea typeface="Times New Roman"/>
                <a:cs typeface="Times New Roman"/>
                <a:sym typeface="Times New Roman"/>
              </a:rPr>
              <a:t>{</a:t>
            </a:r>
            <a:endParaRPr/>
          </a:p>
          <a:p>
            <a:pPr marL="0" marR="0" lvl="0" indent="0" algn="l" rtl="0">
              <a:spcBef>
                <a:spcPts val="0"/>
              </a:spcBef>
              <a:spcAft>
                <a:spcPts val="0"/>
              </a:spcAft>
              <a:buNone/>
            </a:pPr>
            <a:r>
              <a:rPr lang="en" sz="2400">
                <a:solidFill>
                  <a:srgbClr val="00027F"/>
                </a:solidFill>
                <a:latin typeface="Times New Roman"/>
                <a:ea typeface="Times New Roman"/>
                <a:cs typeface="Times New Roman"/>
                <a:sym typeface="Times New Roman"/>
              </a:rPr>
              <a:t>	cout &lt;&lt; "hello world!" &lt;&lt; endl;</a:t>
            </a:r>
            <a:endParaRPr/>
          </a:p>
          <a:p>
            <a:pPr marL="0" marR="0" lvl="0" indent="0" algn="l" rtl="0">
              <a:spcBef>
                <a:spcPts val="0"/>
              </a:spcBef>
              <a:spcAft>
                <a:spcPts val="0"/>
              </a:spcAft>
              <a:buNone/>
            </a:pPr>
            <a:r>
              <a:rPr lang="en" sz="2400">
                <a:solidFill>
                  <a:srgbClr val="00027F"/>
                </a:solidFill>
                <a:latin typeface="Times New Roman"/>
                <a:ea typeface="Times New Roman"/>
                <a:cs typeface="Times New Roman"/>
                <a:sym typeface="Times New Roman"/>
              </a:rPr>
              <a:t>	return 0;</a:t>
            </a:r>
            <a:endParaRPr/>
          </a:p>
          <a:p>
            <a:pPr marL="0" marR="0" lvl="0" indent="0" algn="l" rtl="0">
              <a:spcBef>
                <a:spcPts val="0"/>
              </a:spcBef>
              <a:spcAft>
                <a:spcPts val="0"/>
              </a:spcAft>
              <a:buNone/>
            </a:pPr>
            <a:r>
              <a:rPr lang="en" sz="2400">
                <a:solidFill>
                  <a:srgbClr val="00027F"/>
                </a:solidFill>
                <a:latin typeface="Times New Roman"/>
                <a:ea typeface="Times New Roman"/>
                <a:cs typeface="Times New Roman"/>
                <a:sym typeface="Times New Roman"/>
              </a:rPr>
              <a:t>}</a:t>
            </a:r>
            <a:endParaRPr sz="2400">
              <a:solidFill>
                <a:srgbClr val="00027F"/>
              </a:solidFill>
              <a:latin typeface="Times New Roman"/>
              <a:ea typeface="Times New Roman"/>
              <a:cs typeface="Times New Roman"/>
              <a:sym typeface="Times New Roman"/>
            </a:endParaRPr>
          </a:p>
        </p:txBody>
      </p:sp>
      <p:grpSp>
        <p:nvGrpSpPr>
          <p:cNvPr id="534" name="Google Shape;534;p85"/>
          <p:cNvGrpSpPr/>
          <p:nvPr/>
        </p:nvGrpSpPr>
        <p:grpSpPr>
          <a:xfrm>
            <a:off x="228600" y="1302544"/>
            <a:ext cx="3069603" cy="597694"/>
            <a:chOff x="144" y="1094"/>
            <a:chExt cx="1800" cy="502"/>
          </a:xfrm>
        </p:grpSpPr>
        <p:cxnSp>
          <p:nvCxnSpPr>
            <p:cNvPr id="535" name="Google Shape;535;p85"/>
            <p:cNvCxnSpPr/>
            <p:nvPr/>
          </p:nvCxnSpPr>
          <p:spPr>
            <a:xfrm>
              <a:off x="1104" y="1296"/>
              <a:ext cx="300" cy="300"/>
            </a:xfrm>
            <a:prstGeom prst="straightConnector1">
              <a:avLst/>
            </a:prstGeom>
            <a:noFill/>
            <a:ln w="12700" cap="flat" cmpd="sng">
              <a:solidFill>
                <a:srgbClr val="7F0101"/>
              </a:solidFill>
              <a:prstDash val="solid"/>
              <a:round/>
              <a:headEnd type="none" w="med" len="med"/>
              <a:tailEnd type="stealth" w="med" len="med"/>
            </a:ln>
          </p:spPr>
        </p:cxnSp>
        <p:sp>
          <p:nvSpPr>
            <p:cNvPr id="536" name="Google Shape;536;p85"/>
            <p:cNvSpPr/>
            <p:nvPr/>
          </p:nvSpPr>
          <p:spPr>
            <a:xfrm>
              <a:off x="144" y="1094"/>
              <a:ext cx="1800" cy="3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a:solidFill>
                    <a:srgbClr val="00027F"/>
                  </a:solidFill>
                  <a:latin typeface="Times New Roman"/>
                  <a:ea typeface="Times New Roman"/>
                  <a:cs typeface="Times New Roman"/>
                  <a:sym typeface="Times New Roman"/>
                </a:rPr>
                <a:t>Use the standard namespace</a:t>
              </a:r>
              <a:endParaRPr/>
            </a:p>
          </p:txBody>
        </p:sp>
      </p:grpSp>
      <p:grpSp>
        <p:nvGrpSpPr>
          <p:cNvPr id="537" name="Google Shape;537;p85"/>
          <p:cNvGrpSpPr/>
          <p:nvPr/>
        </p:nvGrpSpPr>
        <p:grpSpPr>
          <a:xfrm>
            <a:off x="5874327" y="1200150"/>
            <a:ext cx="2909455" cy="1301750"/>
            <a:chOff x="3564" y="1104"/>
            <a:chExt cx="1680" cy="984"/>
          </a:xfrm>
        </p:grpSpPr>
        <p:cxnSp>
          <p:nvCxnSpPr>
            <p:cNvPr id="538" name="Google Shape;538;p85"/>
            <p:cNvCxnSpPr/>
            <p:nvPr/>
          </p:nvCxnSpPr>
          <p:spPr>
            <a:xfrm flipH="1">
              <a:off x="3564" y="1488"/>
              <a:ext cx="900" cy="600"/>
            </a:xfrm>
            <a:prstGeom prst="straightConnector1">
              <a:avLst/>
            </a:prstGeom>
            <a:noFill/>
            <a:ln w="12700" cap="flat" cmpd="sng">
              <a:solidFill>
                <a:srgbClr val="7F0101"/>
              </a:solidFill>
              <a:prstDash val="solid"/>
              <a:round/>
              <a:headEnd type="none" w="med" len="med"/>
              <a:tailEnd type="stealth" w="med" len="med"/>
            </a:ln>
          </p:spPr>
        </p:cxnSp>
        <p:sp>
          <p:nvSpPr>
            <p:cNvPr id="539" name="Google Shape;539;p85"/>
            <p:cNvSpPr txBox="1"/>
            <p:nvPr/>
          </p:nvSpPr>
          <p:spPr>
            <a:xfrm>
              <a:off x="3744" y="1104"/>
              <a:ext cx="1500" cy="6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 sz="2000">
                  <a:solidFill>
                    <a:srgbClr val="00027F"/>
                  </a:solidFill>
                  <a:latin typeface="Times New Roman"/>
                  <a:ea typeface="Times New Roman"/>
                  <a:cs typeface="Times New Roman"/>
                  <a:sym typeface="Times New Roman"/>
                </a:rPr>
                <a:t>Include standard iostream classes</a:t>
              </a:r>
              <a:endParaRPr/>
            </a:p>
          </p:txBody>
        </p:sp>
      </p:grpSp>
      <p:grpSp>
        <p:nvGrpSpPr>
          <p:cNvPr id="540" name="Google Shape;540;p85"/>
          <p:cNvGrpSpPr/>
          <p:nvPr/>
        </p:nvGrpSpPr>
        <p:grpSpPr>
          <a:xfrm>
            <a:off x="228600" y="2114550"/>
            <a:ext cx="2305050" cy="642937"/>
            <a:chOff x="144" y="1776"/>
            <a:chExt cx="1452" cy="540"/>
          </a:xfrm>
        </p:grpSpPr>
        <p:cxnSp>
          <p:nvCxnSpPr>
            <p:cNvPr id="541" name="Google Shape;541;p85"/>
            <p:cNvCxnSpPr/>
            <p:nvPr/>
          </p:nvCxnSpPr>
          <p:spPr>
            <a:xfrm>
              <a:off x="1296" y="2016"/>
              <a:ext cx="300" cy="300"/>
            </a:xfrm>
            <a:prstGeom prst="straightConnector1">
              <a:avLst/>
            </a:prstGeom>
            <a:noFill/>
            <a:ln w="12700" cap="flat" cmpd="sng">
              <a:solidFill>
                <a:srgbClr val="7F0101"/>
              </a:solidFill>
              <a:prstDash val="solid"/>
              <a:round/>
              <a:headEnd type="none" w="med" len="med"/>
              <a:tailEnd type="stealth" w="med" len="med"/>
            </a:ln>
          </p:spPr>
        </p:cxnSp>
        <p:sp>
          <p:nvSpPr>
            <p:cNvPr id="542" name="Google Shape;542;p85"/>
            <p:cNvSpPr/>
            <p:nvPr/>
          </p:nvSpPr>
          <p:spPr>
            <a:xfrm>
              <a:off x="144" y="1776"/>
              <a:ext cx="1200" cy="3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a:solidFill>
                    <a:srgbClr val="00027F"/>
                  </a:solidFill>
                  <a:latin typeface="Times New Roman"/>
                  <a:ea typeface="Times New Roman"/>
                  <a:cs typeface="Times New Roman"/>
                  <a:sym typeface="Times New Roman"/>
                </a:rPr>
                <a:t>A C++ comment</a:t>
              </a:r>
              <a:endParaRPr/>
            </a:p>
          </p:txBody>
        </p:sp>
      </p:grpSp>
      <p:grpSp>
        <p:nvGrpSpPr>
          <p:cNvPr id="543" name="Google Shape;543;p85"/>
          <p:cNvGrpSpPr/>
          <p:nvPr/>
        </p:nvGrpSpPr>
        <p:grpSpPr>
          <a:xfrm>
            <a:off x="228600" y="3472911"/>
            <a:ext cx="2649682" cy="830602"/>
            <a:chOff x="192" y="2916"/>
            <a:chExt cx="1620" cy="708"/>
          </a:xfrm>
        </p:grpSpPr>
        <p:cxnSp>
          <p:nvCxnSpPr>
            <p:cNvPr id="544" name="Google Shape;544;p85"/>
            <p:cNvCxnSpPr/>
            <p:nvPr/>
          </p:nvCxnSpPr>
          <p:spPr>
            <a:xfrm rot="10800000" flipH="1">
              <a:off x="912" y="2916"/>
              <a:ext cx="900" cy="300"/>
            </a:xfrm>
            <a:prstGeom prst="straightConnector1">
              <a:avLst/>
            </a:prstGeom>
            <a:noFill/>
            <a:ln w="12700" cap="flat" cmpd="sng">
              <a:solidFill>
                <a:srgbClr val="7F0101"/>
              </a:solidFill>
              <a:prstDash val="solid"/>
              <a:round/>
              <a:headEnd type="none" w="med" len="med"/>
              <a:tailEnd type="stealth" w="med" len="med"/>
            </a:ln>
          </p:spPr>
        </p:cxnSp>
        <p:sp>
          <p:nvSpPr>
            <p:cNvPr id="545" name="Google Shape;545;p85"/>
            <p:cNvSpPr/>
            <p:nvPr/>
          </p:nvSpPr>
          <p:spPr>
            <a:xfrm>
              <a:off x="192" y="3024"/>
              <a:ext cx="900" cy="6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a:solidFill>
                    <a:srgbClr val="00027F"/>
                  </a:solidFill>
                  <a:latin typeface="Times New Roman"/>
                  <a:ea typeface="Times New Roman"/>
                  <a:cs typeface="Times New Roman"/>
                  <a:sym typeface="Times New Roman"/>
                </a:rPr>
                <a:t>cout is an instance of iostream</a:t>
              </a:r>
              <a:endParaRPr sz="2000">
                <a:solidFill>
                  <a:srgbClr val="00027F"/>
                </a:solidFill>
                <a:latin typeface="Times New Roman"/>
                <a:ea typeface="Times New Roman"/>
                <a:cs typeface="Times New Roman"/>
                <a:sym typeface="Times New Roman"/>
              </a:endParaRPr>
            </a:p>
          </p:txBody>
        </p:sp>
      </p:grpSp>
      <p:grpSp>
        <p:nvGrpSpPr>
          <p:cNvPr id="546" name="Google Shape;546;p85"/>
          <p:cNvGrpSpPr/>
          <p:nvPr/>
        </p:nvGrpSpPr>
        <p:grpSpPr>
          <a:xfrm>
            <a:off x="4343400" y="3629025"/>
            <a:ext cx="3612869" cy="1057275"/>
            <a:chOff x="2736" y="3048"/>
            <a:chExt cx="2100" cy="888"/>
          </a:xfrm>
        </p:grpSpPr>
        <p:cxnSp>
          <p:nvCxnSpPr>
            <p:cNvPr id="547" name="Google Shape;547;p85"/>
            <p:cNvCxnSpPr/>
            <p:nvPr/>
          </p:nvCxnSpPr>
          <p:spPr>
            <a:xfrm rot="10800000">
              <a:off x="2952" y="3048"/>
              <a:ext cx="600" cy="600"/>
            </a:xfrm>
            <a:prstGeom prst="straightConnector1">
              <a:avLst/>
            </a:prstGeom>
            <a:noFill/>
            <a:ln w="12700" cap="flat" cmpd="sng">
              <a:solidFill>
                <a:srgbClr val="7F0101"/>
              </a:solidFill>
              <a:prstDash val="solid"/>
              <a:round/>
              <a:headEnd type="none" w="med" len="med"/>
              <a:tailEnd type="stealth" w="med" len="med"/>
            </a:ln>
          </p:spPr>
        </p:cxnSp>
        <p:cxnSp>
          <p:nvCxnSpPr>
            <p:cNvPr id="548" name="Google Shape;548;p85"/>
            <p:cNvCxnSpPr/>
            <p:nvPr/>
          </p:nvCxnSpPr>
          <p:spPr>
            <a:xfrm rot="10800000" flipH="1">
              <a:off x="3696" y="3048"/>
              <a:ext cx="300" cy="600"/>
            </a:xfrm>
            <a:prstGeom prst="straightConnector1">
              <a:avLst/>
            </a:prstGeom>
            <a:noFill/>
            <a:ln w="12700" cap="flat" cmpd="sng">
              <a:solidFill>
                <a:srgbClr val="7F0101"/>
              </a:solidFill>
              <a:prstDash val="solid"/>
              <a:round/>
              <a:headEnd type="none" w="med" len="med"/>
              <a:tailEnd type="stealth" w="med" len="med"/>
            </a:ln>
          </p:spPr>
        </p:cxnSp>
        <p:sp>
          <p:nvSpPr>
            <p:cNvPr id="549" name="Google Shape;549;p85"/>
            <p:cNvSpPr/>
            <p:nvPr/>
          </p:nvSpPr>
          <p:spPr>
            <a:xfrm>
              <a:off x="2736" y="3636"/>
              <a:ext cx="2100" cy="3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a:solidFill>
                    <a:srgbClr val="00027F"/>
                  </a:solidFill>
                  <a:latin typeface="Times New Roman"/>
                  <a:ea typeface="Times New Roman"/>
                  <a:cs typeface="Times New Roman"/>
                  <a:sym typeface="Times New Roman"/>
                </a:rPr>
                <a:t>operator overloading</a:t>
              </a:r>
              <a:endParaRPr/>
            </a:p>
            <a:p>
              <a:pPr marL="0" marR="0" lvl="0" indent="0" algn="l" rtl="0">
                <a:spcBef>
                  <a:spcPts val="0"/>
                </a:spcBef>
                <a:spcAft>
                  <a:spcPts val="0"/>
                </a:spcAft>
                <a:buNone/>
              </a:pPr>
              <a:r>
                <a:rPr lang="en" sz="2000">
                  <a:solidFill>
                    <a:srgbClr val="00027F"/>
                  </a:solidFill>
                  <a:latin typeface="Times New Roman"/>
                  <a:ea typeface="Times New Roman"/>
                  <a:cs typeface="Times New Roman"/>
                  <a:sym typeface="Times New Roman"/>
                </a:rPr>
                <a:t>(two </a:t>
              </a:r>
              <a:r>
                <a:rPr lang="en" sz="2000" i="1">
                  <a:solidFill>
                    <a:srgbClr val="7F0101"/>
                  </a:solidFill>
                  <a:latin typeface="Times New Roman"/>
                  <a:ea typeface="Times New Roman"/>
                  <a:cs typeface="Times New Roman"/>
                  <a:sym typeface="Times New Roman"/>
                </a:rPr>
                <a:t>different</a:t>
              </a:r>
              <a:r>
                <a:rPr lang="en" sz="2000">
                  <a:solidFill>
                    <a:srgbClr val="00027F"/>
                  </a:solidFill>
                  <a:latin typeface="Times New Roman"/>
                  <a:ea typeface="Times New Roman"/>
                  <a:cs typeface="Times New Roman"/>
                  <a:sym typeface="Times New Roman"/>
                </a:rPr>
                <a:t> argument types!)</a:t>
              </a:r>
              <a:endParaRPr/>
            </a:p>
          </p:txBody>
        </p:sp>
      </p:grpSp>
      <p:cxnSp>
        <p:nvCxnSpPr>
          <p:cNvPr id="550" name="Google Shape;550;p85"/>
          <p:cNvCxnSpPr/>
          <p:nvPr/>
        </p:nvCxnSpPr>
        <p:spPr>
          <a:xfrm>
            <a:off x="0" y="971550"/>
            <a:ext cx="9144000" cy="12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6"/>
          <p:cNvSpPr txBox="1">
            <a:spLocks noGrp="1"/>
          </p:cNvSpPr>
          <p:nvPr>
            <p:ph type="title"/>
          </p:nvPr>
        </p:nvSpPr>
        <p:spPr>
          <a:xfrm>
            <a:off x="311700" y="2150850"/>
            <a:ext cx="8520600" cy="135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b="1">
                <a:solidFill>
                  <a:srgbClr val="0000FF"/>
                </a:solidFill>
              </a:rPr>
              <a:t>Thank you </a:t>
            </a:r>
            <a:endParaRPr b="1">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0000FF"/>
                </a:solidFill>
              </a:rPr>
              <a:t>OutCome of Course</a:t>
            </a:r>
            <a:endParaRPr b="1">
              <a:solidFill>
                <a:srgbClr val="0000FF"/>
              </a:solidFill>
            </a:endParaRPr>
          </a:p>
        </p:txBody>
      </p:sp>
      <p:sp>
        <p:nvSpPr>
          <p:cNvPr id="110" name="Google Shape;110;p22"/>
          <p:cNvSpPr txBox="1">
            <a:spLocks noGrp="1"/>
          </p:cNvSpPr>
          <p:nvPr>
            <p:ph type="body" idx="1"/>
          </p:nvPr>
        </p:nvSpPr>
        <p:spPr>
          <a:xfrm>
            <a:off x="311700" y="1152475"/>
            <a:ext cx="8520600" cy="36672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AutoNum type="arabicPeriod"/>
            </a:pPr>
            <a:r>
              <a:rPr lang="en" sz="2000"/>
              <a:t>Introduces the need of analyzing algorithms and basic techniques used in the analysis  </a:t>
            </a:r>
            <a:endParaRPr sz="2000"/>
          </a:p>
          <a:p>
            <a:pPr marL="457200" lvl="0" indent="-355600" algn="l" rtl="0">
              <a:lnSpc>
                <a:spcPct val="115000"/>
              </a:lnSpc>
              <a:spcBef>
                <a:spcPts val="0"/>
              </a:spcBef>
              <a:spcAft>
                <a:spcPts val="0"/>
              </a:spcAft>
              <a:buSzPts val="2000"/>
              <a:buAutoNum type="arabicPeriod"/>
            </a:pPr>
            <a:r>
              <a:rPr lang="en" sz="2000"/>
              <a:t>Makes students aware of standard design techniques</a:t>
            </a:r>
            <a:endParaRPr sz="2000"/>
          </a:p>
          <a:p>
            <a:pPr marL="457200" lvl="0" indent="-355600" algn="l" rtl="0">
              <a:lnSpc>
                <a:spcPct val="115000"/>
              </a:lnSpc>
              <a:spcBef>
                <a:spcPts val="0"/>
              </a:spcBef>
              <a:spcAft>
                <a:spcPts val="0"/>
              </a:spcAft>
              <a:buSzPts val="2000"/>
              <a:buAutoNum type="arabicPeriod"/>
            </a:pPr>
            <a:r>
              <a:rPr lang="en" sz="2000"/>
              <a:t>Makes students aware of complexity theory  </a:t>
            </a:r>
            <a:endParaRPr sz="2000"/>
          </a:p>
          <a:p>
            <a:pPr marL="457200" lvl="0" indent="-355600" algn="l" rtl="0">
              <a:lnSpc>
                <a:spcPct val="115000"/>
              </a:lnSpc>
              <a:spcBef>
                <a:spcPts val="0"/>
              </a:spcBef>
              <a:spcAft>
                <a:spcPts val="0"/>
              </a:spcAft>
              <a:buSzPts val="2000"/>
              <a:buAutoNum type="arabicPeriod"/>
            </a:pPr>
            <a:r>
              <a:rPr lang="en" sz="2000"/>
              <a:t>Students equipped with all these topics will always be keen on writing efficient code, use standard techniques to solve problems from different domains and go for approximate solutions when the problems are computationally hard  </a:t>
            </a:r>
            <a:endParaRPr sz="2000"/>
          </a:p>
          <a:p>
            <a:pPr marL="457200" lvl="0" indent="-355600" algn="l" rtl="0">
              <a:lnSpc>
                <a:spcPct val="115000"/>
              </a:lnSpc>
              <a:spcBef>
                <a:spcPts val="0"/>
              </a:spcBef>
              <a:spcAft>
                <a:spcPts val="0"/>
              </a:spcAft>
              <a:buSzPts val="2000"/>
              <a:buAutoNum type="arabicPeriod"/>
            </a:pPr>
            <a:r>
              <a:rPr lang="en" sz="2000"/>
              <a:t>This course would give them an edge over other software professionals who know only technology.</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0000FF"/>
                </a:solidFill>
              </a:rPr>
              <a:t>How to pass this course</a:t>
            </a:r>
            <a:endParaRPr b="1">
              <a:solidFill>
                <a:srgbClr val="0000FF"/>
              </a:solidFill>
            </a:endParaRPr>
          </a:p>
        </p:txBody>
      </p:sp>
      <p:sp>
        <p:nvSpPr>
          <p:cNvPr id="116" name="Google Shape;116;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2300"/>
          </a:p>
          <a:p>
            <a:pPr marL="457200" lvl="0" indent="-374650" algn="l" rtl="0">
              <a:lnSpc>
                <a:spcPct val="115000"/>
              </a:lnSpc>
              <a:spcBef>
                <a:spcPts val="0"/>
              </a:spcBef>
              <a:spcAft>
                <a:spcPts val="0"/>
              </a:spcAft>
              <a:buSzPts val="2300"/>
              <a:buAutoNum type="arabicPeriod"/>
            </a:pPr>
            <a:r>
              <a:rPr lang="en" sz="2300"/>
              <a:t>Attendance is MUST!!!  </a:t>
            </a:r>
            <a:endParaRPr sz="2300"/>
          </a:p>
          <a:p>
            <a:pPr marL="457200" lvl="0" indent="-374650" algn="l" rtl="0">
              <a:lnSpc>
                <a:spcPct val="115000"/>
              </a:lnSpc>
              <a:spcBef>
                <a:spcPts val="0"/>
              </a:spcBef>
              <a:spcAft>
                <a:spcPts val="0"/>
              </a:spcAft>
              <a:buSzPts val="2300"/>
              <a:buAutoNum type="arabicPeriod"/>
            </a:pPr>
            <a:r>
              <a:rPr lang="en" sz="2300"/>
              <a:t>DO NOT MUG THE PROGRAMS. </a:t>
            </a:r>
            <a:endParaRPr sz="2300"/>
          </a:p>
          <a:p>
            <a:pPr marL="457200" lvl="0" indent="-374650" algn="l" rtl="0">
              <a:lnSpc>
                <a:spcPct val="115000"/>
              </a:lnSpc>
              <a:spcBef>
                <a:spcPts val="0"/>
              </a:spcBef>
              <a:spcAft>
                <a:spcPts val="0"/>
              </a:spcAft>
              <a:buSzPts val="2300"/>
              <a:buAutoNum type="arabicPeriod"/>
            </a:pPr>
            <a:r>
              <a:rPr lang="en" sz="2300"/>
              <a:t>PRACTICE CODING .. It’s FUN.</a:t>
            </a:r>
            <a:endParaRPr sz="2300"/>
          </a:p>
          <a:p>
            <a:pPr marL="914400" lvl="1" indent="-374650" algn="l" rtl="0">
              <a:lnSpc>
                <a:spcPct val="115000"/>
              </a:lnSpc>
              <a:spcBef>
                <a:spcPts val="0"/>
              </a:spcBef>
              <a:spcAft>
                <a:spcPts val="0"/>
              </a:spcAft>
              <a:buSzPts val="2300"/>
              <a:buChar char="○"/>
            </a:pPr>
            <a:r>
              <a:rPr lang="en" sz="2300"/>
              <a:t>[ placement -&gt; packages -&gt; || open source contribution</a:t>
            </a:r>
            <a:endParaRPr sz="25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3034</Words>
  <Application>Microsoft Office PowerPoint</Application>
  <PresentationFormat>On-screen Show (16:9)</PresentationFormat>
  <Paragraphs>335</Paragraphs>
  <Slides>73</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Georgia</vt:lpstr>
      <vt:lpstr>Times New Roman</vt:lpstr>
      <vt:lpstr>Simple Light</vt:lpstr>
      <vt:lpstr>Welcome To  Object Oriented Programing using C++  Lec-1</vt:lpstr>
      <vt:lpstr>About Myself</vt:lpstr>
      <vt:lpstr>About Course</vt:lpstr>
      <vt:lpstr>Course Objective</vt:lpstr>
      <vt:lpstr>BuzzWord That you will be using </vt:lpstr>
      <vt:lpstr>Syllabus</vt:lpstr>
      <vt:lpstr>PowerPoint Presentation</vt:lpstr>
      <vt:lpstr>OutCome of Course</vt:lpstr>
      <vt:lpstr>How to pass this course</vt:lpstr>
      <vt:lpstr>Resources to help</vt:lpstr>
      <vt:lpstr>Classes </vt:lpstr>
      <vt:lpstr>I can be found on (Contact)</vt:lpstr>
      <vt:lpstr>Online Class   </vt:lpstr>
      <vt:lpstr>Let cook some code!!</vt:lpstr>
      <vt:lpstr>Thinking in Objects </vt:lpstr>
      <vt:lpstr>PowerPoint Presentation</vt:lpstr>
      <vt:lpstr>PowerPoint Presentation</vt:lpstr>
      <vt:lpstr>What does this have to do with programming?</vt:lpstr>
      <vt:lpstr>Problem Statement</vt:lpstr>
      <vt:lpstr>PowerPoint Presentation</vt:lpstr>
      <vt:lpstr>OOAD</vt:lpstr>
      <vt:lpstr>Use Case diagrams</vt:lpstr>
      <vt:lpstr>PowerPoint Presentation</vt:lpstr>
      <vt:lpstr>PowerPoint Presentation</vt:lpstr>
      <vt:lpstr>Class Diagrams</vt:lpstr>
      <vt:lpstr>PowerPoint Presentation</vt:lpstr>
      <vt:lpstr>PowerPoint Presentation</vt:lpstr>
      <vt:lpstr>PowerPoint Presentation</vt:lpstr>
      <vt:lpstr>PowerPoint Presentation</vt:lpstr>
      <vt:lpstr>Contents</vt:lpstr>
      <vt:lpstr>Basic Concepts of C++</vt:lpstr>
      <vt:lpstr>Basic Concepts of C++</vt:lpstr>
      <vt:lpstr>C++ versus C language</vt:lpstr>
      <vt:lpstr>PowerPoint Presentation</vt:lpstr>
      <vt:lpstr>Basic Concepts of C++</vt:lpstr>
      <vt:lpstr>Basic Concepts of C++</vt:lpstr>
      <vt:lpstr>Basic Concepts of C++</vt:lpstr>
      <vt:lpstr>Objects</vt:lpstr>
      <vt:lpstr>Classes</vt:lpstr>
      <vt:lpstr>Four features of object oriented programming</vt:lpstr>
      <vt:lpstr>PowerPoint Presentation</vt:lpstr>
      <vt:lpstr>Encapsulation</vt:lpstr>
      <vt:lpstr>Abstraction</vt:lpstr>
      <vt:lpstr>Inheritance</vt:lpstr>
      <vt:lpstr>Polymorphism – late binding flexibility</vt:lpstr>
      <vt:lpstr>Polymorphism</vt:lpstr>
      <vt:lpstr>Dynamic Binding</vt:lpstr>
      <vt:lpstr>Message Passing</vt:lpstr>
      <vt:lpstr>Message Passing</vt:lpstr>
      <vt:lpstr>Difference between C and C++</vt:lpstr>
      <vt:lpstr>Difference between C and C++</vt:lpstr>
      <vt:lpstr>Difference between C and C++</vt:lpstr>
      <vt:lpstr>Difference between C and C++</vt:lpstr>
      <vt:lpstr>C Structures</vt:lpstr>
      <vt:lpstr>Limitations </vt:lpstr>
      <vt:lpstr>C++ Classes</vt:lpstr>
      <vt:lpstr>Applications</vt:lpstr>
      <vt:lpstr>Applications of OOPs Languages</vt:lpstr>
      <vt:lpstr>How a Program is Executed?</vt:lpstr>
      <vt:lpstr>Flowchart</vt:lpstr>
      <vt:lpstr>PowerPoint Presentation</vt:lpstr>
      <vt:lpstr>PowerPoint Presentation</vt:lpstr>
      <vt:lpstr>PowerPoint Presentation</vt:lpstr>
      <vt:lpstr>PowerPoint Presentation</vt:lpstr>
      <vt:lpstr>PowerPoint Presentation</vt:lpstr>
      <vt:lpstr>PowerPoint Presentation</vt:lpstr>
      <vt:lpstr>A Bit more about execution</vt:lpstr>
      <vt:lpstr>PowerPoint Presentation</vt:lpstr>
      <vt:lpstr>PowerPoint Presentation</vt:lpstr>
      <vt:lpstr>A simple C++ Program</vt:lpstr>
      <vt:lpstr>PowerPoint Presentation</vt:lpstr>
      <vt:lpstr>“Hello World” in C++</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Object Oriented Programing using C++  Lec-1</dc:title>
  <cp:lastModifiedBy>Saif Nalband</cp:lastModifiedBy>
  <cp:revision>6</cp:revision>
  <dcterms:modified xsi:type="dcterms:W3CDTF">2023-01-30T07:36:09Z</dcterms:modified>
</cp:coreProperties>
</file>